
<file path=[Content_Types].xml><?xml version="1.0" encoding="utf-8"?>
<Types xmlns="http://schemas.openxmlformats.org/package/2006/content-types">
  <Default Extension="bin" ContentType="application/vnd.openxmlformats-officedocument.presentationml.printerSettings"/>
  <Override PartName="/docProps/core.xml" ContentType="application/vnd.openxmlformats-package.core-properties+xml"/>
  <Default Extension="vml" ContentType="application/vnd.openxmlformats-officedocument.vmlDrawing"/>
  <Override PartName="/ppt/slideLayouts/slideLayout7.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viewProps.xml" ContentType="application/vnd.openxmlformats-officedocument.presentationml.viewProps+xml"/>
  <Override PartName="/docProps/app.xml" ContentType="application/vnd.openxmlformats-officedocument.extended-properties+xml"/>
  <Override PartName="/ppt/slideLayouts/slideLayout8.xml" ContentType="application/vnd.openxmlformats-officedocument.presentationml.slideLayout+xml"/>
  <Override PartName="/ppt/presProps.xml" ContentType="application/vnd.openxmlformats-officedocument.presentationml.presProps+xml"/>
  <Default Extension="xml" ContentType="application/xml"/>
  <Override PartName="/ppt/slideLayouts/slideLayout5.xml" ContentType="application/vnd.openxmlformats-officedocument.presentationml.slideLayout+xml"/>
  <Override PartName="/ppt/slides/slide1.xml" ContentType="application/vnd.openxmlformats-officedocument.presentationml.slide+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slideLayouts/slideLayout10.xml" ContentType="application/vnd.openxmlformats-officedocument.presentationml.slideLayout+xml"/>
  <Default Extension="rels" ContentType="application/vnd.openxmlformats-package.relationships+xml"/>
  <Default Extension="jpeg" ContentType="image/jpeg"/>
  <Override PartName="/ppt/slideLayouts/slideLayout9.xml" ContentType="application/vnd.openxmlformats-officedocument.presentationml.slideLayout+xml"/>
  <Override PartName="/ppt/tableStyles.xml" ContentType="application/vnd.openxmlformats-officedocument.presentationml.tableStyles+xml"/>
  <Override PartName="/ppt/slideLayouts/slideLayout6.xml" ContentType="application/vnd.openxmlformats-officedocument.presentationml.slideLayout+xml"/>
  <Override PartName="/ppt/theme/theme1.xml" ContentType="application/vnd.openxmlformats-officedocument.theme+xml"/>
  <Default Extension="pict" ContentType="image/pict"/>
  <Default Extension="png" ContentType="image/pn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sldIdLst>
    <p:sldId id="256" r:id="rId2"/>
  </p:sldIdLst>
  <p:sldSz cx="36576000" cy="27432000"/>
  <p:notesSz cx="6858000" cy="9144000"/>
  <p:defaultTextStyle>
    <a:defPPr>
      <a:defRPr lang="en-US"/>
    </a:defPPr>
    <a:lvl1pPr marL="0" algn="l" defTabSz="1828800" rtl="0" eaLnBrk="1" latinLnBrk="0" hangingPunct="1">
      <a:defRPr sz="7200" kern="1200">
        <a:solidFill>
          <a:schemeClr val="tx1"/>
        </a:solidFill>
        <a:latin typeface="+mn-lt"/>
        <a:ea typeface="+mn-ea"/>
        <a:cs typeface="+mn-cs"/>
      </a:defRPr>
    </a:lvl1pPr>
    <a:lvl2pPr marL="1828800" algn="l" defTabSz="1828800" rtl="0" eaLnBrk="1" latinLnBrk="0" hangingPunct="1">
      <a:defRPr sz="7200" kern="1200">
        <a:solidFill>
          <a:schemeClr val="tx1"/>
        </a:solidFill>
        <a:latin typeface="+mn-lt"/>
        <a:ea typeface="+mn-ea"/>
        <a:cs typeface="+mn-cs"/>
      </a:defRPr>
    </a:lvl2pPr>
    <a:lvl3pPr marL="3657600" algn="l" defTabSz="1828800" rtl="0" eaLnBrk="1" latinLnBrk="0" hangingPunct="1">
      <a:defRPr sz="7200" kern="1200">
        <a:solidFill>
          <a:schemeClr val="tx1"/>
        </a:solidFill>
        <a:latin typeface="+mn-lt"/>
        <a:ea typeface="+mn-ea"/>
        <a:cs typeface="+mn-cs"/>
      </a:defRPr>
    </a:lvl3pPr>
    <a:lvl4pPr marL="5486400" algn="l" defTabSz="1828800" rtl="0" eaLnBrk="1" latinLnBrk="0" hangingPunct="1">
      <a:defRPr sz="7200" kern="1200">
        <a:solidFill>
          <a:schemeClr val="tx1"/>
        </a:solidFill>
        <a:latin typeface="+mn-lt"/>
        <a:ea typeface="+mn-ea"/>
        <a:cs typeface="+mn-cs"/>
      </a:defRPr>
    </a:lvl4pPr>
    <a:lvl5pPr marL="7315200" algn="l" defTabSz="1828800" rtl="0" eaLnBrk="1" latinLnBrk="0" hangingPunct="1">
      <a:defRPr sz="7200" kern="1200">
        <a:solidFill>
          <a:schemeClr val="tx1"/>
        </a:solidFill>
        <a:latin typeface="+mn-lt"/>
        <a:ea typeface="+mn-ea"/>
        <a:cs typeface="+mn-cs"/>
      </a:defRPr>
    </a:lvl5pPr>
    <a:lvl6pPr marL="9144000" algn="l" defTabSz="1828800" rtl="0" eaLnBrk="1" latinLnBrk="0" hangingPunct="1">
      <a:defRPr sz="7200" kern="1200">
        <a:solidFill>
          <a:schemeClr val="tx1"/>
        </a:solidFill>
        <a:latin typeface="+mn-lt"/>
        <a:ea typeface="+mn-ea"/>
        <a:cs typeface="+mn-cs"/>
      </a:defRPr>
    </a:lvl6pPr>
    <a:lvl7pPr marL="10972800" algn="l" defTabSz="1828800" rtl="0" eaLnBrk="1" latinLnBrk="0" hangingPunct="1">
      <a:defRPr sz="7200" kern="1200">
        <a:solidFill>
          <a:schemeClr val="tx1"/>
        </a:solidFill>
        <a:latin typeface="+mn-lt"/>
        <a:ea typeface="+mn-ea"/>
        <a:cs typeface="+mn-cs"/>
      </a:defRPr>
    </a:lvl7pPr>
    <a:lvl8pPr marL="12801600" algn="l" defTabSz="1828800" rtl="0" eaLnBrk="1" latinLnBrk="0" hangingPunct="1">
      <a:defRPr sz="7200" kern="1200">
        <a:solidFill>
          <a:schemeClr val="tx1"/>
        </a:solidFill>
        <a:latin typeface="+mn-lt"/>
        <a:ea typeface="+mn-ea"/>
        <a:cs typeface="+mn-cs"/>
      </a:defRPr>
    </a:lvl8pPr>
    <a:lvl9pPr marL="14630400" algn="l" defTabSz="1828800" rtl="0" eaLnBrk="1" latinLnBrk="0" hangingPunct="1">
      <a:defRPr sz="7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1621" autoAdjust="0"/>
    <p:restoredTop sz="94660"/>
  </p:normalViewPr>
  <p:slideViewPr>
    <p:cSldViewPr snapToGrid="0" snapToObjects="1">
      <p:cViewPr varScale="1">
        <p:scale>
          <a:sx n="34" d="100"/>
          <a:sy n="34" d="100"/>
        </p:scale>
        <p:origin x="-1704" y="-128"/>
      </p:cViewPr>
      <p:guideLst>
        <p:guide orient="horz" pos="8640"/>
        <p:guide pos="115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3E9B56-EBA7-7849-8681-7DC722716AAB}" type="datetimeFigureOut">
              <a:rPr lang="en-US" smtClean="0"/>
              <a:t>8/1/08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E38445-F629-1E45-A888-3625539500D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1828800" rtl="0" eaLnBrk="1" latinLnBrk="0" hangingPunct="1">
      <a:defRPr sz="4800" kern="1200">
        <a:solidFill>
          <a:schemeClr val="tx1"/>
        </a:solidFill>
        <a:latin typeface="+mn-lt"/>
        <a:ea typeface="+mn-ea"/>
        <a:cs typeface="+mn-cs"/>
      </a:defRPr>
    </a:lvl1pPr>
    <a:lvl2pPr marL="1828800" algn="l" defTabSz="1828800" rtl="0" eaLnBrk="1" latinLnBrk="0" hangingPunct="1">
      <a:defRPr sz="4800" kern="1200">
        <a:solidFill>
          <a:schemeClr val="tx1"/>
        </a:solidFill>
        <a:latin typeface="+mn-lt"/>
        <a:ea typeface="+mn-ea"/>
        <a:cs typeface="+mn-cs"/>
      </a:defRPr>
    </a:lvl2pPr>
    <a:lvl3pPr marL="3657600" algn="l" defTabSz="1828800" rtl="0" eaLnBrk="1" latinLnBrk="0" hangingPunct="1">
      <a:defRPr sz="4800" kern="1200">
        <a:solidFill>
          <a:schemeClr val="tx1"/>
        </a:solidFill>
        <a:latin typeface="+mn-lt"/>
        <a:ea typeface="+mn-ea"/>
        <a:cs typeface="+mn-cs"/>
      </a:defRPr>
    </a:lvl3pPr>
    <a:lvl4pPr marL="5486400" algn="l" defTabSz="1828800" rtl="0" eaLnBrk="1" latinLnBrk="0" hangingPunct="1">
      <a:defRPr sz="4800" kern="1200">
        <a:solidFill>
          <a:schemeClr val="tx1"/>
        </a:solidFill>
        <a:latin typeface="+mn-lt"/>
        <a:ea typeface="+mn-ea"/>
        <a:cs typeface="+mn-cs"/>
      </a:defRPr>
    </a:lvl4pPr>
    <a:lvl5pPr marL="7315200" algn="l" defTabSz="1828800" rtl="0" eaLnBrk="1" latinLnBrk="0" hangingPunct="1">
      <a:defRPr sz="4800" kern="1200">
        <a:solidFill>
          <a:schemeClr val="tx1"/>
        </a:solidFill>
        <a:latin typeface="+mn-lt"/>
        <a:ea typeface="+mn-ea"/>
        <a:cs typeface="+mn-cs"/>
      </a:defRPr>
    </a:lvl5pPr>
    <a:lvl6pPr marL="9144000" algn="l" defTabSz="1828800" rtl="0" eaLnBrk="1" latinLnBrk="0" hangingPunct="1">
      <a:defRPr sz="4800" kern="1200">
        <a:solidFill>
          <a:schemeClr val="tx1"/>
        </a:solidFill>
        <a:latin typeface="+mn-lt"/>
        <a:ea typeface="+mn-ea"/>
        <a:cs typeface="+mn-cs"/>
      </a:defRPr>
    </a:lvl6pPr>
    <a:lvl7pPr marL="10972800" algn="l" defTabSz="1828800" rtl="0" eaLnBrk="1" latinLnBrk="0" hangingPunct="1">
      <a:defRPr sz="4800" kern="1200">
        <a:solidFill>
          <a:schemeClr val="tx1"/>
        </a:solidFill>
        <a:latin typeface="+mn-lt"/>
        <a:ea typeface="+mn-ea"/>
        <a:cs typeface="+mn-cs"/>
      </a:defRPr>
    </a:lvl7pPr>
    <a:lvl8pPr marL="12801600" algn="l" defTabSz="1828800" rtl="0" eaLnBrk="1" latinLnBrk="0" hangingPunct="1">
      <a:defRPr sz="4800" kern="1200">
        <a:solidFill>
          <a:schemeClr val="tx1"/>
        </a:solidFill>
        <a:latin typeface="+mn-lt"/>
        <a:ea typeface="+mn-ea"/>
        <a:cs typeface="+mn-cs"/>
      </a:defRPr>
    </a:lvl8pPr>
    <a:lvl9pPr marL="14630400" algn="l" defTabSz="1828800"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E38445-F629-1E45-A888-3625539500DB}"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9946FD-E0A8-004F-BC02-637003A18013}" type="datetimeFigureOut">
              <a:rPr lang="en-US" smtClean="0"/>
              <a:t>8/1/08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891CF-9782-2547-ADEA-4015C4661C3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946FD-E0A8-004F-BC02-637003A18013}" type="datetimeFigureOut">
              <a:rPr lang="en-US" smtClean="0"/>
              <a:t>8/1/08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891CF-9782-2547-ADEA-4015C4661C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946FD-E0A8-004F-BC02-637003A18013}" type="datetimeFigureOut">
              <a:rPr lang="en-US" smtClean="0"/>
              <a:t>8/1/08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891CF-9782-2547-ADEA-4015C4661C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946FD-E0A8-004F-BC02-637003A18013}" type="datetimeFigureOut">
              <a:rPr lang="en-US" smtClean="0"/>
              <a:t>8/1/08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891CF-9782-2547-ADEA-4015C4661C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946FD-E0A8-004F-BC02-637003A18013}" type="datetimeFigureOut">
              <a:rPr lang="en-US" smtClean="0"/>
              <a:t>8/1/08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891CF-9782-2547-ADEA-4015C4661C3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9946FD-E0A8-004F-BC02-637003A18013}" type="datetimeFigureOut">
              <a:rPr lang="en-US" smtClean="0"/>
              <a:t>8/1/08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891CF-9782-2547-ADEA-4015C4661C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9946FD-E0A8-004F-BC02-637003A18013}" type="datetimeFigureOut">
              <a:rPr lang="en-US" smtClean="0"/>
              <a:t>8/1/08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891CF-9782-2547-ADEA-4015C4661C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9946FD-E0A8-004F-BC02-637003A18013}" type="datetimeFigureOut">
              <a:rPr lang="en-US" smtClean="0"/>
              <a:t>8/1/08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891CF-9782-2547-ADEA-4015C4661C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946FD-E0A8-004F-BC02-637003A18013}" type="datetimeFigureOut">
              <a:rPr lang="en-US" smtClean="0"/>
              <a:t>8/1/08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891CF-9782-2547-ADEA-4015C4661C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2"/>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2" y="5740402"/>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946FD-E0A8-004F-BC02-637003A18013}" type="datetimeFigureOut">
              <a:rPr lang="en-US" smtClean="0"/>
              <a:t>8/1/08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891CF-9782-2547-ADEA-4015C4661C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946FD-E0A8-004F-BC02-637003A18013}" type="datetimeFigureOut">
              <a:rPr lang="en-US" smtClean="0"/>
              <a:t>8/1/08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891CF-9782-2547-ADEA-4015C4661C3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02"/>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2"/>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fld id="{F79946FD-E0A8-004F-BC02-637003A18013}" type="datetimeFigureOut">
              <a:rPr lang="en-US" smtClean="0"/>
              <a:t>8/1/08</a:t>
            </a:fld>
            <a:endParaRPr lang="en-US"/>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fld id="{755891CF-9782-2547-ADEA-4015C4661C3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88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1828800" rtl="0" eaLnBrk="1" latinLnBrk="0" hangingPunct="1">
        <a:spcBef>
          <a:spcPct val="20000"/>
        </a:spcBef>
        <a:buFont typeface="Arial"/>
        <a:buChar char="•"/>
        <a:defRPr sz="12800" kern="1200">
          <a:solidFill>
            <a:schemeClr val="tx1"/>
          </a:solidFill>
          <a:latin typeface="+mn-lt"/>
          <a:ea typeface="+mn-ea"/>
          <a:cs typeface="+mn-cs"/>
        </a:defRPr>
      </a:lvl1pPr>
      <a:lvl2pPr marL="2971800" indent="-1143000" algn="l" defTabSz="1828800" rtl="0" eaLnBrk="1" latinLnBrk="0" hangingPunct="1">
        <a:spcBef>
          <a:spcPct val="20000"/>
        </a:spcBef>
        <a:buFont typeface="Arial"/>
        <a:buChar char="–"/>
        <a:defRPr sz="11200" kern="1200">
          <a:solidFill>
            <a:schemeClr val="tx1"/>
          </a:solidFill>
          <a:latin typeface="+mn-lt"/>
          <a:ea typeface="+mn-ea"/>
          <a:cs typeface="+mn-cs"/>
        </a:defRPr>
      </a:lvl2pPr>
      <a:lvl3pPr marL="4572000" indent="-914400" algn="l" defTabSz="1828800" rtl="0" eaLnBrk="1" latinLnBrk="0" hangingPunct="1">
        <a:spcBef>
          <a:spcPct val="20000"/>
        </a:spcBef>
        <a:buFont typeface="Arial"/>
        <a:buChar char="•"/>
        <a:defRPr sz="9600" kern="1200">
          <a:solidFill>
            <a:schemeClr val="tx1"/>
          </a:solidFill>
          <a:latin typeface="+mn-lt"/>
          <a:ea typeface="+mn-ea"/>
          <a:cs typeface="+mn-cs"/>
        </a:defRPr>
      </a:lvl3pPr>
      <a:lvl4pPr marL="6400800" indent="-914400" algn="l" defTabSz="1828800" rtl="0" eaLnBrk="1" latinLnBrk="0" hangingPunct="1">
        <a:spcBef>
          <a:spcPct val="20000"/>
        </a:spcBef>
        <a:buFont typeface="Arial"/>
        <a:buChar char="–"/>
        <a:defRPr sz="8000" kern="1200">
          <a:solidFill>
            <a:schemeClr val="tx1"/>
          </a:solidFill>
          <a:latin typeface="+mn-lt"/>
          <a:ea typeface="+mn-ea"/>
          <a:cs typeface="+mn-cs"/>
        </a:defRPr>
      </a:lvl4pPr>
      <a:lvl5pPr marL="8229600" indent="-914400" algn="l" defTabSz="1828800" rtl="0" eaLnBrk="1" latinLnBrk="0" hangingPunct="1">
        <a:spcBef>
          <a:spcPct val="20000"/>
        </a:spcBef>
        <a:buFont typeface="Arial"/>
        <a:buChar char="»"/>
        <a:defRPr sz="8000" kern="1200">
          <a:solidFill>
            <a:schemeClr val="tx1"/>
          </a:solidFill>
          <a:latin typeface="+mn-lt"/>
          <a:ea typeface="+mn-ea"/>
          <a:cs typeface="+mn-cs"/>
        </a:defRPr>
      </a:lvl5pPr>
      <a:lvl6pPr marL="10058400" indent="-914400" algn="l" defTabSz="1828800" rtl="0" eaLnBrk="1" latinLnBrk="0" hangingPunct="1">
        <a:spcBef>
          <a:spcPct val="20000"/>
        </a:spcBef>
        <a:buFont typeface="Arial"/>
        <a:buChar char="•"/>
        <a:defRPr sz="8000" kern="1200">
          <a:solidFill>
            <a:schemeClr val="tx1"/>
          </a:solidFill>
          <a:latin typeface="+mn-lt"/>
          <a:ea typeface="+mn-ea"/>
          <a:cs typeface="+mn-cs"/>
        </a:defRPr>
      </a:lvl6pPr>
      <a:lvl7pPr marL="11887200" indent="-914400" algn="l" defTabSz="1828800" rtl="0" eaLnBrk="1" latinLnBrk="0" hangingPunct="1">
        <a:spcBef>
          <a:spcPct val="20000"/>
        </a:spcBef>
        <a:buFont typeface="Arial"/>
        <a:buChar char="•"/>
        <a:defRPr sz="8000" kern="1200">
          <a:solidFill>
            <a:schemeClr val="tx1"/>
          </a:solidFill>
          <a:latin typeface="+mn-lt"/>
          <a:ea typeface="+mn-ea"/>
          <a:cs typeface="+mn-cs"/>
        </a:defRPr>
      </a:lvl7pPr>
      <a:lvl8pPr marL="13716000" indent="-914400" algn="l" defTabSz="1828800" rtl="0" eaLnBrk="1" latinLnBrk="0" hangingPunct="1">
        <a:spcBef>
          <a:spcPct val="20000"/>
        </a:spcBef>
        <a:buFont typeface="Arial"/>
        <a:buChar char="•"/>
        <a:defRPr sz="8000" kern="1200">
          <a:solidFill>
            <a:schemeClr val="tx1"/>
          </a:solidFill>
          <a:latin typeface="+mn-lt"/>
          <a:ea typeface="+mn-ea"/>
          <a:cs typeface="+mn-cs"/>
        </a:defRPr>
      </a:lvl8pPr>
      <a:lvl9pPr marL="15544800" indent="-914400" algn="l" defTabSz="1828800" rtl="0" eaLnBrk="1" latinLnBrk="0" hangingPunct="1">
        <a:spcBef>
          <a:spcPct val="20000"/>
        </a:spcBef>
        <a:buFont typeface="Arial"/>
        <a:buChar char="•"/>
        <a:defRPr sz="8000" kern="1200">
          <a:solidFill>
            <a:schemeClr val="tx1"/>
          </a:solidFill>
          <a:latin typeface="+mn-lt"/>
          <a:ea typeface="+mn-ea"/>
          <a:cs typeface="+mn-cs"/>
        </a:defRPr>
      </a:lvl9pPr>
    </p:bodyStyle>
    <p:otherStyle>
      <a:defPPr>
        <a:defRPr lang="en-US"/>
      </a:defPPr>
      <a:lvl1pPr marL="0" algn="l" defTabSz="1828800" rtl="0" eaLnBrk="1" latinLnBrk="0" hangingPunct="1">
        <a:defRPr sz="7200" kern="1200">
          <a:solidFill>
            <a:schemeClr val="tx1"/>
          </a:solidFill>
          <a:latin typeface="+mn-lt"/>
          <a:ea typeface="+mn-ea"/>
          <a:cs typeface="+mn-cs"/>
        </a:defRPr>
      </a:lvl1pPr>
      <a:lvl2pPr marL="1828800" algn="l" defTabSz="1828800" rtl="0" eaLnBrk="1" latinLnBrk="0" hangingPunct="1">
        <a:defRPr sz="7200" kern="1200">
          <a:solidFill>
            <a:schemeClr val="tx1"/>
          </a:solidFill>
          <a:latin typeface="+mn-lt"/>
          <a:ea typeface="+mn-ea"/>
          <a:cs typeface="+mn-cs"/>
        </a:defRPr>
      </a:lvl2pPr>
      <a:lvl3pPr marL="3657600" algn="l" defTabSz="1828800" rtl="0" eaLnBrk="1" latinLnBrk="0" hangingPunct="1">
        <a:defRPr sz="7200" kern="1200">
          <a:solidFill>
            <a:schemeClr val="tx1"/>
          </a:solidFill>
          <a:latin typeface="+mn-lt"/>
          <a:ea typeface="+mn-ea"/>
          <a:cs typeface="+mn-cs"/>
        </a:defRPr>
      </a:lvl3pPr>
      <a:lvl4pPr marL="5486400" algn="l" defTabSz="1828800" rtl="0" eaLnBrk="1" latinLnBrk="0" hangingPunct="1">
        <a:defRPr sz="7200" kern="1200">
          <a:solidFill>
            <a:schemeClr val="tx1"/>
          </a:solidFill>
          <a:latin typeface="+mn-lt"/>
          <a:ea typeface="+mn-ea"/>
          <a:cs typeface="+mn-cs"/>
        </a:defRPr>
      </a:lvl4pPr>
      <a:lvl5pPr marL="7315200" algn="l" defTabSz="1828800" rtl="0" eaLnBrk="1" latinLnBrk="0" hangingPunct="1">
        <a:defRPr sz="7200" kern="1200">
          <a:solidFill>
            <a:schemeClr val="tx1"/>
          </a:solidFill>
          <a:latin typeface="+mn-lt"/>
          <a:ea typeface="+mn-ea"/>
          <a:cs typeface="+mn-cs"/>
        </a:defRPr>
      </a:lvl5pPr>
      <a:lvl6pPr marL="9144000" algn="l" defTabSz="1828800" rtl="0" eaLnBrk="1" latinLnBrk="0" hangingPunct="1">
        <a:defRPr sz="7200" kern="1200">
          <a:solidFill>
            <a:schemeClr val="tx1"/>
          </a:solidFill>
          <a:latin typeface="+mn-lt"/>
          <a:ea typeface="+mn-ea"/>
          <a:cs typeface="+mn-cs"/>
        </a:defRPr>
      </a:lvl6pPr>
      <a:lvl7pPr marL="10972800" algn="l" defTabSz="1828800" rtl="0" eaLnBrk="1" latinLnBrk="0" hangingPunct="1">
        <a:defRPr sz="7200" kern="1200">
          <a:solidFill>
            <a:schemeClr val="tx1"/>
          </a:solidFill>
          <a:latin typeface="+mn-lt"/>
          <a:ea typeface="+mn-ea"/>
          <a:cs typeface="+mn-cs"/>
        </a:defRPr>
      </a:lvl7pPr>
      <a:lvl8pPr marL="12801600" algn="l" defTabSz="1828800" rtl="0" eaLnBrk="1" latinLnBrk="0" hangingPunct="1">
        <a:defRPr sz="7200" kern="1200">
          <a:solidFill>
            <a:schemeClr val="tx1"/>
          </a:solidFill>
          <a:latin typeface="+mn-lt"/>
          <a:ea typeface="+mn-ea"/>
          <a:cs typeface="+mn-cs"/>
        </a:defRPr>
      </a:lvl8pPr>
      <a:lvl9pPr marL="14630400" algn="l" defTabSz="18288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1.xml"/><Relationship Id="rId4" Type="http://schemas.openxmlformats.org/officeDocument/2006/relationships/oleObject" Target="Macintosh%20HD:Users:bpkrage:Documents:Microsoft%20User%20Data:Saved%20Attachments:Posters%20Summer%2008.doc!OLE_LINK4" TargetMode="External"/><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457200" y="658368"/>
          <a:ext cx="3733800" cy="3733800"/>
        </p:xfrm>
        <a:graphic>
          <a:graphicData uri="http://schemas.openxmlformats.org/presentationml/2006/ole">
            <p:oleObj spid="_x0000_s3074" name="Document" r:id="rId4" imgW="3733800" imgH="3733800" progId="Word.Document.12">
              <p:link updateAutomatic="1"/>
            </p:oleObj>
          </a:graphicData>
        </a:graphic>
      </p:graphicFrame>
      <p:pic>
        <p:nvPicPr>
          <p:cNvPr id="5" name="Picture 4"/>
          <p:cNvPicPr>
            <a:picLocks noChangeAspect="1"/>
          </p:cNvPicPr>
          <p:nvPr/>
        </p:nvPicPr>
        <p:blipFill>
          <a:blip r:embed="rId5"/>
          <a:stretch>
            <a:fillRect/>
          </a:stretch>
        </p:blipFill>
        <p:spPr>
          <a:xfrm>
            <a:off x="32537400" y="658368"/>
            <a:ext cx="3938016" cy="3761232"/>
          </a:xfrm>
          <a:prstGeom prst="rect">
            <a:avLst/>
          </a:prstGeom>
        </p:spPr>
      </p:pic>
      <p:sp>
        <p:nvSpPr>
          <p:cNvPr id="6" name="TextBox 5"/>
          <p:cNvSpPr txBox="1"/>
          <p:nvPr/>
        </p:nvSpPr>
        <p:spPr>
          <a:xfrm>
            <a:off x="4043839" y="0"/>
            <a:ext cx="28346400" cy="5632312"/>
          </a:xfrm>
          <a:prstGeom prst="rect">
            <a:avLst/>
          </a:prstGeom>
          <a:noFill/>
        </p:spPr>
        <p:txBody>
          <a:bodyPr wrap="square" rtlCol="0">
            <a:spAutoFit/>
          </a:bodyPr>
          <a:lstStyle/>
          <a:p>
            <a:pPr algn="ctr"/>
            <a:r>
              <a:rPr lang="en-US" sz="14400" dirty="0" smtClean="0">
                <a:latin typeface="Bank Gothic"/>
                <a:cs typeface="Bank Gothic"/>
              </a:rPr>
              <a:t/>
            </a:r>
            <a:r>
              <a:rPr lang="en-US" sz="10800" b="1" dirty="0"/>
              <a:t>The Photodecomposition of the </a:t>
            </a:r>
            <a:r>
              <a:rPr lang="en-US" sz="10800" b="1" dirty="0" smtClean="0"/>
              <a:t>Antidepressant Pharmaceutical </a:t>
            </a:r>
            <a:r>
              <a:rPr lang="en-US" sz="10800" b="1" dirty="0"/>
              <a:t>Drug Venlafaxine</a:t>
            </a:r>
            <a:r>
              <a:rPr lang="en-US" sz="10800" b="1" dirty="0" smtClean="0"/>
              <a:t> (Effexor) in </a:t>
            </a:r>
            <a:r>
              <a:rPr lang="en-US" sz="10800" b="1" dirty="0"/>
              <a:t>Natural </a:t>
            </a:r>
            <a:r>
              <a:rPr lang="en-US" sz="10800" b="1" dirty="0" smtClean="0"/>
              <a:t>Sunlight</a:t>
            </a:r>
          </a:p>
        </p:txBody>
      </p:sp>
      <p:sp>
        <p:nvSpPr>
          <p:cNvPr id="7" name="TextBox 6"/>
          <p:cNvSpPr txBox="1"/>
          <p:nvPr/>
        </p:nvSpPr>
        <p:spPr>
          <a:xfrm>
            <a:off x="5041184" y="6096000"/>
            <a:ext cx="26136600" cy="2585323"/>
          </a:xfrm>
          <a:prstGeom prst="rect">
            <a:avLst/>
          </a:prstGeom>
          <a:noFill/>
        </p:spPr>
        <p:txBody>
          <a:bodyPr wrap="square" rtlCol="0">
            <a:spAutoFit/>
          </a:bodyPr>
          <a:lstStyle/>
          <a:p>
            <a:pPr algn="ctr"/>
            <a:r>
              <a:rPr lang="en-US" sz="5400" b="1" dirty="0" smtClean="0"/>
              <a:t>Chemistry Department of The College of Saint Benedicts &amp; Saint John’s University</a:t>
            </a:r>
          </a:p>
          <a:p>
            <a:pPr algn="ctr"/>
            <a:r>
              <a:rPr lang="en-US" sz="5400" b="1" dirty="0" smtClean="0"/>
              <a:t>Student Researcher: Benjamin Krage</a:t>
            </a:r>
          </a:p>
          <a:p>
            <a:pPr algn="ctr"/>
            <a:r>
              <a:rPr lang="en-US" sz="5400" b="1" dirty="0" smtClean="0"/>
              <a:t>Advisor: Dr. Mike Ross</a:t>
            </a:r>
          </a:p>
        </p:txBody>
      </p:sp>
      <p:sp>
        <p:nvSpPr>
          <p:cNvPr id="28" name="TextBox 27"/>
          <p:cNvSpPr txBox="1"/>
          <p:nvPr/>
        </p:nvSpPr>
        <p:spPr>
          <a:xfrm>
            <a:off x="1082597" y="12390514"/>
            <a:ext cx="7788166" cy="769441"/>
          </a:xfrm>
          <a:prstGeom prst="rect">
            <a:avLst/>
          </a:prstGeom>
          <a:noFill/>
        </p:spPr>
        <p:txBody>
          <a:bodyPr wrap="square" rtlCol="0">
            <a:spAutoFit/>
          </a:bodyPr>
          <a:lstStyle/>
          <a:p>
            <a:pPr algn="ctr"/>
            <a:r>
              <a:rPr lang="en-US" sz="4400" b="1" dirty="0" smtClean="0"/>
              <a:t>I.  Background</a:t>
            </a:r>
            <a:endParaRPr lang="en-US" sz="4400" b="1" dirty="0"/>
          </a:p>
        </p:txBody>
      </p:sp>
      <p:sp>
        <p:nvSpPr>
          <p:cNvPr id="31" name="TextBox 30"/>
          <p:cNvSpPr txBox="1"/>
          <p:nvPr/>
        </p:nvSpPr>
        <p:spPr>
          <a:xfrm>
            <a:off x="1082597" y="13159955"/>
            <a:ext cx="7963406" cy="6740308"/>
          </a:xfrm>
          <a:prstGeom prst="rect">
            <a:avLst/>
          </a:prstGeom>
          <a:noFill/>
        </p:spPr>
        <p:txBody>
          <a:bodyPr wrap="square" rtlCol="0">
            <a:spAutoFit/>
          </a:bodyPr>
          <a:lstStyle/>
          <a:p>
            <a:pPr algn="just"/>
            <a:r>
              <a:rPr lang="en-US" sz="3600" dirty="0" smtClean="0"/>
              <a:t>In </a:t>
            </a:r>
            <a:r>
              <a:rPr lang="en-US" sz="3600" dirty="0"/>
              <a:t>the past several years pharmaceutical drugs (specifically antidepressants) have begun to be found in lakes and rivers as a new form of pollution due to waste water treatment plants’ inability to remove</a:t>
            </a:r>
            <a:r>
              <a:rPr lang="en-US" sz="3600" dirty="0" smtClean="0"/>
              <a:t> these </a:t>
            </a:r>
            <a:r>
              <a:rPr lang="en-US" sz="3600" dirty="0"/>
              <a:t>drugs from </a:t>
            </a:r>
            <a:r>
              <a:rPr lang="en-US" sz="3600" dirty="0" smtClean="0"/>
              <a:t>water</a:t>
            </a:r>
            <a:r>
              <a:rPr lang="en-US" sz="3600" baseline="30000" dirty="0" smtClean="0"/>
              <a:t>1</a:t>
            </a:r>
            <a:r>
              <a:rPr lang="en-US" sz="3600" dirty="0" smtClean="0"/>
              <a:t>.</a:t>
            </a:r>
          </a:p>
          <a:p>
            <a:pPr algn="just"/>
            <a:endParaRPr lang="en-US" sz="3600" dirty="0" smtClean="0"/>
          </a:p>
          <a:p>
            <a:pPr algn="just"/>
            <a:r>
              <a:rPr lang="en-US" sz="3600" dirty="0" smtClean="0"/>
              <a:t>In January 2006 Venlafaxine </a:t>
            </a:r>
            <a:r>
              <a:rPr lang="en-US" sz="3600" dirty="0"/>
              <a:t>(Effexor) was found in large concentrations relative to other antidepressants when a study was done near a waste water treatment plant in St. Paul, </a:t>
            </a:r>
            <a:r>
              <a:rPr lang="en-US" sz="3600" dirty="0" smtClean="0"/>
              <a:t>MN</a:t>
            </a:r>
            <a:r>
              <a:rPr lang="en-US" sz="3600" baseline="30000" dirty="0" smtClean="0"/>
              <a:t>1</a:t>
            </a:r>
            <a:r>
              <a:rPr lang="en-US" sz="3600" dirty="0" smtClean="0"/>
              <a:t>.</a:t>
            </a:r>
          </a:p>
        </p:txBody>
      </p:sp>
      <p:pic>
        <p:nvPicPr>
          <p:cNvPr id="35" name="Picture 12"/>
          <p:cNvPicPr>
            <a:picLocks noChangeAspect="1" noChangeArrowheads="1"/>
          </p:cNvPicPr>
          <p:nvPr/>
        </p:nvPicPr>
        <p:blipFill>
          <a:blip r:embed="rId6"/>
          <a:srcRect/>
          <a:stretch>
            <a:fillRect/>
          </a:stretch>
        </p:blipFill>
        <p:spPr bwMode="auto">
          <a:xfrm>
            <a:off x="4528474" y="8771949"/>
            <a:ext cx="3350764" cy="2948432"/>
          </a:xfrm>
          <a:prstGeom prst="rect">
            <a:avLst/>
          </a:prstGeom>
          <a:noFill/>
          <a:ln w="9525">
            <a:noFill/>
            <a:miter lim="800000"/>
            <a:headEnd/>
            <a:tailEnd/>
          </a:ln>
        </p:spPr>
      </p:pic>
      <p:sp>
        <p:nvSpPr>
          <p:cNvPr id="36" name="Sun 35"/>
          <p:cNvSpPr/>
          <p:nvPr/>
        </p:nvSpPr>
        <p:spPr>
          <a:xfrm flipV="1">
            <a:off x="1021238" y="7050241"/>
            <a:ext cx="1676400" cy="1721708"/>
          </a:xfrm>
          <a:prstGeom prst="sun">
            <a:avLst/>
          </a:prstGeom>
          <a:solidFill>
            <a:srgbClr val="FFFF00"/>
          </a:solidFill>
          <a:ln>
            <a:noFill/>
          </a:ln>
          <a:effectLst>
            <a:glow rad="101600">
              <a:srgbClr val="FF6600">
                <a:alpha val="87000"/>
              </a:srgbClr>
            </a:glow>
            <a:softEdge rad="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Freeform 40"/>
          <p:cNvSpPr/>
          <p:nvPr/>
        </p:nvSpPr>
        <p:spPr>
          <a:xfrm rot="20930169">
            <a:off x="2942027" y="8456673"/>
            <a:ext cx="1771211" cy="1910478"/>
          </a:xfrm>
          <a:custGeom>
            <a:avLst/>
            <a:gdLst>
              <a:gd name="connsiteX0" fmla="*/ 0 w 2328215"/>
              <a:gd name="connsiteY0" fmla="*/ 87160 h 2459153"/>
              <a:gd name="connsiteX1" fmla="*/ 709670 w 2328215"/>
              <a:gd name="connsiteY1" fmla="*/ 87160 h 2459153"/>
              <a:gd name="connsiteX2" fmla="*/ 634968 w 2328215"/>
              <a:gd name="connsiteY2" fmla="*/ 610119 h 2459153"/>
              <a:gd name="connsiteX3" fmla="*/ 1195234 w 2328215"/>
              <a:gd name="connsiteY3" fmla="*/ 759536 h 2459153"/>
              <a:gd name="connsiteX4" fmla="*/ 1195234 w 2328215"/>
              <a:gd name="connsiteY4" fmla="*/ 1170432 h 2459153"/>
              <a:gd name="connsiteX5" fmla="*/ 1755499 w 2328215"/>
              <a:gd name="connsiteY5" fmla="*/ 1245140 h 2459153"/>
              <a:gd name="connsiteX6" fmla="*/ 1643446 w 2328215"/>
              <a:gd name="connsiteY6" fmla="*/ 1842808 h 2459153"/>
              <a:gd name="connsiteX7" fmla="*/ 2241063 w 2328215"/>
              <a:gd name="connsiteY7" fmla="*/ 1842808 h 2459153"/>
              <a:gd name="connsiteX8" fmla="*/ 2166360 w 2328215"/>
              <a:gd name="connsiteY8" fmla="*/ 2365767 h 2459153"/>
              <a:gd name="connsiteX9" fmla="*/ 2166360 w 2328215"/>
              <a:gd name="connsiteY9" fmla="*/ 2403121 h 245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8215" h="2459153">
                <a:moveTo>
                  <a:pt x="0" y="87160"/>
                </a:moveTo>
                <a:cubicBezTo>
                  <a:pt x="301921" y="43580"/>
                  <a:pt x="603842" y="0"/>
                  <a:pt x="709670" y="87160"/>
                </a:cubicBezTo>
                <a:cubicBezTo>
                  <a:pt x="815498" y="174320"/>
                  <a:pt x="554041" y="498056"/>
                  <a:pt x="634968" y="610119"/>
                </a:cubicBezTo>
                <a:cubicBezTo>
                  <a:pt x="715895" y="722182"/>
                  <a:pt x="1101856" y="666151"/>
                  <a:pt x="1195234" y="759536"/>
                </a:cubicBezTo>
                <a:cubicBezTo>
                  <a:pt x="1288612" y="852921"/>
                  <a:pt x="1101857" y="1089498"/>
                  <a:pt x="1195234" y="1170432"/>
                </a:cubicBezTo>
                <a:cubicBezTo>
                  <a:pt x="1288611" y="1251366"/>
                  <a:pt x="1680797" y="1133077"/>
                  <a:pt x="1755499" y="1245140"/>
                </a:cubicBezTo>
                <a:cubicBezTo>
                  <a:pt x="1830201" y="1357203"/>
                  <a:pt x="1562519" y="1743197"/>
                  <a:pt x="1643446" y="1842808"/>
                </a:cubicBezTo>
                <a:cubicBezTo>
                  <a:pt x="1724373" y="1942419"/>
                  <a:pt x="2153911" y="1755648"/>
                  <a:pt x="2241063" y="1842808"/>
                </a:cubicBezTo>
                <a:cubicBezTo>
                  <a:pt x="2328215" y="1929968"/>
                  <a:pt x="2178811" y="2272381"/>
                  <a:pt x="2166360" y="2365767"/>
                </a:cubicBezTo>
                <a:cubicBezTo>
                  <a:pt x="2153909" y="2459153"/>
                  <a:pt x="2166360" y="2403121"/>
                  <a:pt x="2166360" y="2403121"/>
                </a:cubicBezTo>
              </a:path>
            </a:pathLst>
          </a:custGeom>
          <a:ln w="38100" cap="flat" cmpd="sng" algn="ctr">
            <a:solidFill>
              <a:srgbClr val="FF66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4" name="Straight Arrow Connector 63"/>
          <p:cNvCxnSpPr>
            <a:stCxn id="41" idx="9"/>
          </p:cNvCxnSpPr>
          <p:nvPr/>
        </p:nvCxnSpPr>
        <p:spPr>
          <a:xfrm>
            <a:off x="4752198" y="10158743"/>
            <a:ext cx="402282" cy="202589"/>
          </a:xfrm>
          <a:prstGeom prst="straightConnector1">
            <a:avLst/>
          </a:prstGeom>
          <a:ln w="38100" cap="flat" cmpd="sng" algn="ctr">
            <a:solidFill>
              <a:srgbClr val="FF66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3954102" y="8659943"/>
            <a:ext cx="1148744" cy="584776"/>
          </a:xfrm>
          <a:prstGeom prst="rect">
            <a:avLst/>
          </a:prstGeom>
          <a:noFill/>
        </p:spPr>
        <p:txBody>
          <a:bodyPr wrap="square" rtlCol="0">
            <a:spAutoFit/>
          </a:bodyPr>
          <a:lstStyle/>
          <a:p>
            <a:r>
              <a:rPr lang="en-US" sz="3200" i="1" dirty="0" err="1" smtClean="0"/>
              <a:t>hv</a:t>
            </a:r>
            <a:endParaRPr lang="en-US" sz="3200" i="1" dirty="0"/>
          </a:p>
        </p:txBody>
      </p:sp>
      <p:cxnSp>
        <p:nvCxnSpPr>
          <p:cNvPr id="69" name="Straight Arrow Connector 68"/>
          <p:cNvCxnSpPr/>
          <p:nvPr/>
        </p:nvCxnSpPr>
        <p:spPr>
          <a:xfrm rot="10800000">
            <a:off x="2773836" y="10520543"/>
            <a:ext cx="1180267" cy="1588"/>
          </a:xfrm>
          <a:prstGeom prst="straightConnector1">
            <a:avLst/>
          </a:prstGeom>
          <a:ln w="381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rot="10800000">
            <a:off x="3041370" y="10913321"/>
            <a:ext cx="1180268" cy="12700"/>
          </a:xfrm>
          <a:prstGeom prst="straightConnector1">
            <a:avLst/>
          </a:prstGeom>
          <a:ln w="381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rot="10800000" flipV="1">
            <a:off x="3348204" y="11294321"/>
            <a:ext cx="1180270" cy="12700"/>
          </a:xfrm>
          <a:prstGeom prst="straightConnector1">
            <a:avLst/>
          </a:prstGeom>
          <a:ln w="381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843438" y="10313156"/>
            <a:ext cx="1587500" cy="1200329"/>
          </a:xfrm>
          <a:prstGeom prst="rect">
            <a:avLst/>
          </a:prstGeom>
          <a:noFill/>
        </p:spPr>
        <p:txBody>
          <a:bodyPr wrap="square" rtlCol="0">
            <a:spAutoFit/>
          </a:bodyPr>
          <a:lstStyle/>
          <a:p>
            <a:r>
              <a:rPr lang="en-US" dirty="0" smtClean="0"/>
              <a:t>???</a:t>
            </a:r>
            <a:endParaRPr lang="en-US" dirty="0"/>
          </a:p>
        </p:txBody>
      </p:sp>
      <p:sp>
        <p:nvSpPr>
          <p:cNvPr id="75" name="TextBox 74"/>
          <p:cNvSpPr txBox="1"/>
          <p:nvPr/>
        </p:nvSpPr>
        <p:spPr>
          <a:xfrm>
            <a:off x="5154480" y="11513485"/>
            <a:ext cx="2724758" cy="523220"/>
          </a:xfrm>
          <a:prstGeom prst="rect">
            <a:avLst/>
          </a:prstGeom>
          <a:noFill/>
        </p:spPr>
        <p:txBody>
          <a:bodyPr wrap="square" rtlCol="0">
            <a:spAutoFit/>
          </a:bodyPr>
          <a:lstStyle/>
          <a:p>
            <a:r>
              <a:rPr lang="en-US" sz="2800" dirty="0" smtClean="0"/>
              <a:t>Venlafaxine </a:t>
            </a:r>
            <a:r>
              <a:rPr lang="en-US" sz="2800" dirty="0" err="1" smtClean="0"/>
              <a:t>HCl</a:t>
            </a:r>
            <a:endParaRPr lang="en-US" sz="2800" dirty="0"/>
          </a:p>
        </p:txBody>
      </p:sp>
      <p:sp>
        <p:nvSpPr>
          <p:cNvPr id="78" name="TextBox 77"/>
          <p:cNvSpPr txBox="1"/>
          <p:nvPr/>
        </p:nvSpPr>
        <p:spPr>
          <a:xfrm>
            <a:off x="1059481" y="20061946"/>
            <a:ext cx="7788165" cy="769441"/>
          </a:xfrm>
          <a:prstGeom prst="rect">
            <a:avLst/>
          </a:prstGeom>
          <a:noFill/>
        </p:spPr>
        <p:txBody>
          <a:bodyPr wrap="square" rtlCol="0">
            <a:spAutoFit/>
          </a:bodyPr>
          <a:lstStyle/>
          <a:p>
            <a:pPr algn="ctr"/>
            <a:r>
              <a:rPr lang="en-US" sz="4400" b="1" dirty="0" smtClean="0"/>
              <a:t>II. Purpose</a:t>
            </a:r>
            <a:endParaRPr lang="en-US" sz="4400" b="1" dirty="0"/>
          </a:p>
        </p:txBody>
      </p:sp>
      <p:sp>
        <p:nvSpPr>
          <p:cNvPr id="80" name="TextBox 79"/>
          <p:cNvSpPr txBox="1"/>
          <p:nvPr/>
        </p:nvSpPr>
        <p:spPr>
          <a:xfrm>
            <a:off x="10581933" y="9360504"/>
            <a:ext cx="6314685" cy="769441"/>
          </a:xfrm>
          <a:prstGeom prst="rect">
            <a:avLst/>
          </a:prstGeom>
          <a:noFill/>
        </p:spPr>
        <p:txBody>
          <a:bodyPr wrap="square" rtlCol="0">
            <a:spAutoFit/>
          </a:bodyPr>
          <a:lstStyle/>
          <a:p>
            <a:pPr algn="ctr"/>
            <a:r>
              <a:rPr lang="en-US" sz="4400" b="1" dirty="0" smtClean="0"/>
              <a:t>III. Experiment Section</a:t>
            </a:r>
            <a:endParaRPr lang="en-US" sz="4400" b="1" dirty="0"/>
          </a:p>
        </p:txBody>
      </p:sp>
      <p:pic>
        <p:nvPicPr>
          <p:cNvPr id="82" name="Picture 1"/>
          <p:cNvPicPr>
            <a:picLocks noChangeAspect="1" noChangeArrowheads="1"/>
          </p:cNvPicPr>
          <p:nvPr/>
        </p:nvPicPr>
        <p:blipFill>
          <a:blip r:embed="rId7"/>
          <a:srcRect/>
          <a:stretch>
            <a:fillRect/>
          </a:stretch>
        </p:blipFill>
        <p:spPr bwMode="auto">
          <a:xfrm>
            <a:off x="20010822" y="14902167"/>
            <a:ext cx="6097550" cy="3732169"/>
          </a:xfrm>
          <a:prstGeom prst="rect">
            <a:avLst/>
          </a:prstGeom>
          <a:noFill/>
          <a:ln w="9525">
            <a:noFill/>
            <a:round/>
            <a:headEnd/>
            <a:tailEnd/>
          </a:ln>
        </p:spPr>
      </p:pic>
      <p:pic>
        <p:nvPicPr>
          <p:cNvPr id="83" name="Picture 5"/>
          <p:cNvPicPr>
            <a:picLocks noChangeAspect="1" noChangeArrowheads="1"/>
          </p:cNvPicPr>
          <p:nvPr/>
        </p:nvPicPr>
        <p:blipFill>
          <a:blip r:embed="rId8"/>
          <a:srcRect/>
          <a:stretch>
            <a:fillRect/>
          </a:stretch>
        </p:blipFill>
        <p:spPr bwMode="auto">
          <a:xfrm>
            <a:off x="19973471" y="22157886"/>
            <a:ext cx="6148509" cy="4009897"/>
          </a:xfrm>
          <a:prstGeom prst="rect">
            <a:avLst/>
          </a:prstGeom>
          <a:noFill/>
          <a:ln w="9525">
            <a:noFill/>
            <a:round/>
            <a:headEnd/>
            <a:tailEnd/>
          </a:ln>
        </p:spPr>
      </p:pic>
      <p:pic>
        <p:nvPicPr>
          <p:cNvPr id="84" name="Picture 8"/>
          <p:cNvPicPr>
            <a:picLocks noChangeAspect="1" noChangeArrowheads="1"/>
          </p:cNvPicPr>
          <p:nvPr/>
        </p:nvPicPr>
        <p:blipFill>
          <a:blip r:embed="rId9"/>
          <a:srcRect/>
          <a:stretch>
            <a:fillRect/>
          </a:stretch>
        </p:blipFill>
        <p:spPr bwMode="auto">
          <a:xfrm>
            <a:off x="28941368" y="12288914"/>
            <a:ext cx="5938677" cy="3885065"/>
          </a:xfrm>
          <a:prstGeom prst="rect">
            <a:avLst/>
          </a:prstGeom>
          <a:noFill/>
          <a:ln w="9525">
            <a:noFill/>
            <a:round/>
            <a:headEnd/>
            <a:tailEnd/>
          </a:ln>
        </p:spPr>
      </p:pic>
      <p:pic>
        <p:nvPicPr>
          <p:cNvPr id="87" name="Picture 86" descr="t6.jpg"/>
          <p:cNvPicPr>
            <a:picLocks noChangeAspect="1"/>
          </p:cNvPicPr>
          <p:nvPr/>
        </p:nvPicPr>
        <p:blipFill>
          <a:blip r:embed="rId10"/>
          <a:stretch>
            <a:fillRect/>
          </a:stretch>
        </p:blipFill>
        <p:spPr>
          <a:xfrm>
            <a:off x="10581933" y="16672215"/>
            <a:ext cx="6409258" cy="4296866"/>
          </a:xfrm>
          <a:prstGeom prst="rect">
            <a:avLst/>
          </a:prstGeom>
        </p:spPr>
      </p:pic>
      <p:sp>
        <p:nvSpPr>
          <p:cNvPr id="88" name="TextBox 87"/>
          <p:cNvSpPr txBox="1"/>
          <p:nvPr/>
        </p:nvSpPr>
        <p:spPr>
          <a:xfrm>
            <a:off x="9830588" y="10129945"/>
            <a:ext cx="7955758" cy="6186310"/>
          </a:xfrm>
          <a:prstGeom prst="rect">
            <a:avLst/>
          </a:prstGeom>
          <a:noFill/>
        </p:spPr>
        <p:txBody>
          <a:bodyPr wrap="square" rtlCol="0">
            <a:spAutoFit/>
          </a:bodyPr>
          <a:lstStyle/>
          <a:p>
            <a:pPr algn="just"/>
            <a:r>
              <a:rPr lang="en-US" sz="3600" dirty="0"/>
              <a:t>An Effexor tablet was dissolved in E-pure water and methanol creating a 10mM solution of Venlafaxine.  The solution was filtered to remove the insoluble pill matrix</a:t>
            </a:r>
            <a:r>
              <a:rPr lang="en-US" sz="3600" dirty="0" smtClean="0"/>
              <a:t>.</a:t>
            </a:r>
          </a:p>
          <a:p>
            <a:pPr algn="just"/>
            <a:endParaRPr lang="en-US" sz="3600" dirty="0" smtClean="0"/>
          </a:p>
          <a:p>
            <a:pPr algn="just"/>
            <a:r>
              <a:rPr lang="en-US" sz="3600" dirty="0"/>
              <a:t>An HPLC was used to quantify the amount of Venlafaxine in solution relative to the original 10mM solution. The LC was interfaced with PDA specifically scanning at the 280nm wavelength</a:t>
            </a:r>
            <a:r>
              <a:rPr lang="en-US" sz="3600" dirty="0" smtClean="0"/>
              <a:t>.</a:t>
            </a:r>
          </a:p>
        </p:txBody>
      </p:sp>
      <p:sp>
        <p:nvSpPr>
          <p:cNvPr id="89" name="TextBox 88"/>
          <p:cNvSpPr txBox="1"/>
          <p:nvPr/>
        </p:nvSpPr>
        <p:spPr>
          <a:xfrm>
            <a:off x="1059481" y="20831387"/>
            <a:ext cx="7788166" cy="6186310"/>
          </a:xfrm>
          <a:prstGeom prst="rect">
            <a:avLst/>
          </a:prstGeom>
          <a:noFill/>
        </p:spPr>
        <p:txBody>
          <a:bodyPr wrap="square" rtlCol="0">
            <a:spAutoFit/>
          </a:bodyPr>
          <a:lstStyle/>
          <a:p>
            <a:pPr algn="just"/>
            <a:r>
              <a:rPr lang="en-US" sz="3600" dirty="0" smtClean="0"/>
              <a:t>This experiment will study the photodecomposition of Venlafaxine in simulated surface water conditions, the goal being to find the decomposition rate of the drug and the isolation of any decomposition products that may form.  The results of this experimenting will help decide if either the drug or the decomposition products are harmful, and if so how long they will remain in the environment.</a:t>
            </a:r>
          </a:p>
        </p:txBody>
      </p:sp>
      <p:sp>
        <p:nvSpPr>
          <p:cNvPr id="101" name="TextBox 100"/>
          <p:cNvSpPr txBox="1"/>
          <p:nvPr/>
        </p:nvSpPr>
        <p:spPr>
          <a:xfrm>
            <a:off x="19011676" y="9381836"/>
            <a:ext cx="7096696" cy="769441"/>
          </a:xfrm>
          <a:prstGeom prst="rect">
            <a:avLst/>
          </a:prstGeom>
          <a:noFill/>
        </p:spPr>
        <p:txBody>
          <a:bodyPr wrap="square" rtlCol="0">
            <a:spAutoFit/>
          </a:bodyPr>
          <a:lstStyle/>
          <a:p>
            <a:pPr algn="ctr"/>
            <a:r>
              <a:rPr lang="en-US" sz="4400" b="1" dirty="0" smtClean="0"/>
              <a:t>IV. Results &amp; Discussion</a:t>
            </a:r>
            <a:endParaRPr lang="en-US" sz="4400" b="1" dirty="0"/>
          </a:p>
        </p:txBody>
      </p:sp>
      <p:sp>
        <p:nvSpPr>
          <p:cNvPr id="102" name="TextBox 101"/>
          <p:cNvSpPr txBox="1"/>
          <p:nvPr/>
        </p:nvSpPr>
        <p:spPr>
          <a:xfrm>
            <a:off x="19011676" y="10152866"/>
            <a:ext cx="7918419" cy="5632312"/>
          </a:xfrm>
          <a:prstGeom prst="rect">
            <a:avLst/>
          </a:prstGeom>
          <a:noFill/>
        </p:spPr>
        <p:txBody>
          <a:bodyPr wrap="square" rtlCol="0">
            <a:spAutoFit/>
          </a:bodyPr>
          <a:lstStyle/>
          <a:p>
            <a:pPr algn="just"/>
            <a:r>
              <a:rPr lang="en-US" sz="3600" dirty="0"/>
              <a:t>Chromatograms of samples taken at 0 hours, 9 hours, and 27 hours are shown</a:t>
            </a:r>
            <a:r>
              <a:rPr lang="en-US" sz="3600" dirty="0" smtClean="0"/>
              <a:t>.</a:t>
            </a:r>
          </a:p>
          <a:p>
            <a:pPr algn="just"/>
            <a:endParaRPr lang="en-US" sz="3600" dirty="0" smtClean="0"/>
          </a:p>
          <a:p>
            <a:pPr algn="just"/>
            <a:r>
              <a:rPr lang="en-US" sz="3600" dirty="0"/>
              <a:t>The 0 hour sample represents the base concentration of Venlafaxine before there was any sun exposure. The average peak area at 15 minutes is approximately 7300mAU</a:t>
            </a:r>
            <a:r>
              <a:rPr lang="en-US" sz="3600" baseline="30000" dirty="0"/>
              <a:t>2</a:t>
            </a:r>
            <a:r>
              <a:rPr lang="en-US" sz="3600" dirty="0"/>
              <a:t>.  </a:t>
            </a:r>
          </a:p>
          <a:p>
            <a:pPr algn="just"/>
            <a:endParaRPr lang="en-US" sz="3600" dirty="0" smtClean="0"/>
          </a:p>
          <a:p>
            <a:pPr algn="just"/>
            <a:endParaRPr lang="en-US" sz="3600" dirty="0"/>
          </a:p>
        </p:txBody>
      </p:sp>
      <p:sp>
        <p:nvSpPr>
          <p:cNvPr id="105" name="TextBox 104"/>
          <p:cNvSpPr txBox="1"/>
          <p:nvPr/>
        </p:nvSpPr>
        <p:spPr>
          <a:xfrm flipH="1">
            <a:off x="19011675" y="19700146"/>
            <a:ext cx="7918419" cy="2308324"/>
          </a:xfrm>
          <a:prstGeom prst="rect">
            <a:avLst/>
          </a:prstGeom>
          <a:noFill/>
        </p:spPr>
        <p:txBody>
          <a:bodyPr wrap="square" rtlCol="0">
            <a:spAutoFit/>
          </a:bodyPr>
          <a:lstStyle/>
          <a:p>
            <a:pPr algn="just"/>
            <a:r>
              <a:rPr lang="en-US" sz="3600" dirty="0"/>
              <a:t>The 9 hour sample shows an increased peak area at 3 minutes and a peak area at 15 minutes that is not significantly different from the 0 hour sample</a:t>
            </a:r>
            <a:r>
              <a:rPr lang="en-US" sz="3600" dirty="0" smtClean="0"/>
              <a:t>.</a:t>
            </a:r>
            <a:endParaRPr lang="en-US" sz="3600" dirty="0"/>
          </a:p>
        </p:txBody>
      </p:sp>
      <p:sp>
        <p:nvSpPr>
          <p:cNvPr id="106" name="TextBox 105"/>
          <p:cNvSpPr txBox="1"/>
          <p:nvPr/>
        </p:nvSpPr>
        <p:spPr>
          <a:xfrm>
            <a:off x="27863763" y="9358915"/>
            <a:ext cx="7966573" cy="3416320"/>
          </a:xfrm>
          <a:prstGeom prst="rect">
            <a:avLst/>
          </a:prstGeom>
          <a:noFill/>
        </p:spPr>
        <p:txBody>
          <a:bodyPr wrap="square" rtlCol="0">
            <a:spAutoFit/>
          </a:bodyPr>
          <a:lstStyle/>
          <a:p>
            <a:pPr algn="just"/>
            <a:r>
              <a:rPr lang="en-US" sz="3600" dirty="0"/>
              <a:t>The 27 hour sample again shows an increased peak area at 3 minutes and a new peak has formed at 7 minutes.  The peak area at </a:t>
            </a:r>
            <a:r>
              <a:rPr lang="en-US" sz="3600" dirty="0" smtClean="0"/>
              <a:t>15 </a:t>
            </a:r>
            <a:r>
              <a:rPr lang="en-US" sz="3600" dirty="0"/>
              <a:t>minutes has decreased slightly to 6500 mAU</a:t>
            </a:r>
            <a:r>
              <a:rPr lang="en-US" sz="3600" baseline="30000" dirty="0"/>
              <a:t>2</a:t>
            </a:r>
            <a:r>
              <a:rPr lang="en-US" sz="3600" dirty="0"/>
              <a:t>.</a:t>
            </a:r>
          </a:p>
          <a:p>
            <a:pPr algn="just"/>
            <a:endParaRPr lang="en-US" sz="3600" dirty="0"/>
          </a:p>
        </p:txBody>
      </p:sp>
      <p:sp>
        <p:nvSpPr>
          <p:cNvPr id="107" name="TextBox 106"/>
          <p:cNvSpPr txBox="1"/>
          <p:nvPr/>
        </p:nvSpPr>
        <p:spPr>
          <a:xfrm>
            <a:off x="27863763" y="17108491"/>
            <a:ext cx="7966573" cy="3970318"/>
          </a:xfrm>
          <a:prstGeom prst="rect">
            <a:avLst/>
          </a:prstGeom>
          <a:noFill/>
        </p:spPr>
        <p:txBody>
          <a:bodyPr wrap="square" rtlCol="0">
            <a:spAutoFit/>
          </a:bodyPr>
          <a:lstStyle/>
          <a:p>
            <a:pPr algn="just"/>
            <a:r>
              <a:rPr lang="en-US" sz="3600" dirty="0" smtClean="0"/>
              <a:t>These  results  </a:t>
            </a:r>
            <a:r>
              <a:rPr lang="en-US" sz="3600" dirty="0"/>
              <a:t>show </a:t>
            </a:r>
            <a:r>
              <a:rPr lang="en-US" sz="3600" dirty="0" smtClean="0"/>
              <a:t>that  indeed   </a:t>
            </a:r>
            <a:r>
              <a:rPr lang="en-US" sz="3600" dirty="0"/>
              <a:t>there is not only some sort of </a:t>
            </a:r>
            <a:r>
              <a:rPr lang="en-US" sz="3600" dirty="0" smtClean="0"/>
              <a:t>photo-decomposition</a:t>
            </a:r>
            <a:r>
              <a:rPr lang="en-US" sz="3600" dirty="0"/>
              <a:t>, but also a stable </a:t>
            </a:r>
            <a:r>
              <a:rPr lang="en-US" sz="3600" dirty="0" smtClean="0"/>
              <a:t>photo-decomposition </a:t>
            </a:r>
            <a:r>
              <a:rPr lang="en-US" sz="3600" dirty="0"/>
              <a:t>product.</a:t>
            </a:r>
            <a:r>
              <a:rPr lang="en-US" sz="3600" dirty="0" smtClean="0"/>
              <a:t> </a:t>
            </a:r>
            <a:r>
              <a:rPr lang="en-US" sz="3600" dirty="0"/>
              <a:t>This product is represented by the growing peaks at 3 and 7 </a:t>
            </a:r>
            <a:r>
              <a:rPr lang="en-US" sz="3600" dirty="0" smtClean="0"/>
              <a:t>minutes.  </a:t>
            </a:r>
            <a:r>
              <a:rPr lang="en-US" sz="3600" dirty="0"/>
              <a:t>From this data the rate of </a:t>
            </a:r>
            <a:r>
              <a:rPr lang="en-US" sz="3600" dirty="0" smtClean="0"/>
              <a:t>decomposition can only be approximated.</a:t>
            </a:r>
          </a:p>
        </p:txBody>
      </p:sp>
      <p:sp>
        <p:nvSpPr>
          <p:cNvPr id="108" name="TextBox 107"/>
          <p:cNvSpPr txBox="1"/>
          <p:nvPr/>
        </p:nvSpPr>
        <p:spPr>
          <a:xfrm>
            <a:off x="27863763" y="21480856"/>
            <a:ext cx="7966573" cy="769441"/>
          </a:xfrm>
          <a:prstGeom prst="rect">
            <a:avLst/>
          </a:prstGeom>
          <a:noFill/>
        </p:spPr>
        <p:txBody>
          <a:bodyPr wrap="square" rtlCol="0">
            <a:spAutoFit/>
          </a:bodyPr>
          <a:lstStyle/>
          <a:p>
            <a:pPr algn="ctr"/>
            <a:r>
              <a:rPr lang="en-US" sz="4400" b="1" dirty="0" smtClean="0"/>
              <a:t>V. Future Work</a:t>
            </a:r>
            <a:endParaRPr lang="en-US" sz="4400" b="1" dirty="0"/>
          </a:p>
        </p:txBody>
      </p:sp>
      <p:sp>
        <p:nvSpPr>
          <p:cNvPr id="109" name="TextBox 108"/>
          <p:cNvSpPr txBox="1"/>
          <p:nvPr/>
        </p:nvSpPr>
        <p:spPr>
          <a:xfrm>
            <a:off x="27863763" y="22175589"/>
            <a:ext cx="7966573" cy="3416320"/>
          </a:xfrm>
          <a:prstGeom prst="rect">
            <a:avLst/>
          </a:prstGeom>
          <a:noFill/>
        </p:spPr>
        <p:txBody>
          <a:bodyPr wrap="square" rtlCol="0">
            <a:spAutoFit/>
          </a:bodyPr>
          <a:lstStyle/>
          <a:p>
            <a:pPr algn="just"/>
            <a:r>
              <a:rPr lang="en-US" sz="3600" dirty="0"/>
              <a:t>This experiment should be run (in conjunction with an </a:t>
            </a:r>
            <a:r>
              <a:rPr lang="en-US" sz="3600" dirty="0" err="1"/>
              <a:t>actinometer</a:t>
            </a:r>
            <a:r>
              <a:rPr lang="en-US" sz="3600" dirty="0"/>
              <a:t>) long enough that the half-life of the decomposition can be passed.  The decomposition products should also be isolated and identified</a:t>
            </a:r>
            <a:r>
              <a:rPr lang="en-US" sz="3600" dirty="0" smtClean="0"/>
              <a:t>.</a:t>
            </a:r>
            <a:endParaRPr lang="en-US" sz="3600" dirty="0"/>
          </a:p>
        </p:txBody>
      </p:sp>
      <p:cxnSp>
        <p:nvCxnSpPr>
          <p:cNvPr id="111" name="Straight Connector 110"/>
          <p:cNvCxnSpPr/>
          <p:nvPr/>
        </p:nvCxnSpPr>
        <p:spPr>
          <a:xfrm>
            <a:off x="27863763" y="25994903"/>
            <a:ext cx="796657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2" name="TextBox 111"/>
          <p:cNvSpPr txBox="1"/>
          <p:nvPr/>
        </p:nvSpPr>
        <p:spPr>
          <a:xfrm>
            <a:off x="27863763" y="26167783"/>
            <a:ext cx="7966573" cy="954107"/>
          </a:xfrm>
          <a:prstGeom prst="rect">
            <a:avLst/>
          </a:prstGeom>
          <a:noFill/>
        </p:spPr>
        <p:txBody>
          <a:bodyPr wrap="square" rtlCol="0">
            <a:spAutoFit/>
          </a:bodyPr>
          <a:lstStyle/>
          <a:p>
            <a:r>
              <a:rPr lang="en-US" sz="2800" dirty="0" smtClean="0"/>
              <a:t>(1) Schultz, M.M.; Furlong, E.T. </a:t>
            </a:r>
            <a:r>
              <a:rPr lang="en-US" sz="2800" i="1" dirty="0" smtClean="0"/>
              <a:t>Anal. Chem. </a:t>
            </a:r>
            <a:r>
              <a:rPr lang="en-US" sz="2800" b="1" dirty="0" smtClean="0"/>
              <a:t>2008</a:t>
            </a:r>
            <a:r>
              <a:rPr lang="en-US" sz="2800" dirty="0" smtClean="0"/>
              <a:t>, 80, 	1756-1762</a:t>
            </a:r>
            <a:endParaRPr lang="en-US" sz="2800" i="1" dirty="0"/>
          </a:p>
        </p:txBody>
      </p:sp>
      <p:sp>
        <p:nvSpPr>
          <p:cNvPr id="113" name="TextBox 112"/>
          <p:cNvSpPr txBox="1"/>
          <p:nvPr/>
        </p:nvSpPr>
        <p:spPr>
          <a:xfrm>
            <a:off x="19519900" y="18634336"/>
            <a:ext cx="7213600" cy="954107"/>
          </a:xfrm>
          <a:prstGeom prst="rect">
            <a:avLst/>
          </a:prstGeom>
          <a:noFill/>
        </p:spPr>
        <p:txBody>
          <a:bodyPr wrap="square" rtlCol="0">
            <a:spAutoFit/>
          </a:bodyPr>
          <a:lstStyle/>
          <a:p>
            <a:r>
              <a:rPr lang="en-US" sz="2800" b="1" dirty="0" smtClean="0"/>
              <a:t>Figure 2.</a:t>
            </a:r>
            <a:r>
              <a:rPr lang="en-US" sz="2800" dirty="0" smtClean="0"/>
              <a:t> Chromatogram of Venlafaxine solution after 0 hours.</a:t>
            </a:r>
            <a:endParaRPr lang="en-US" sz="2800" b="1" dirty="0"/>
          </a:p>
        </p:txBody>
      </p:sp>
      <p:sp>
        <p:nvSpPr>
          <p:cNvPr id="114" name="TextBox 113"/>
          <p:cNvSpPr txBox="1"/>
          <p:nvPr/>
        </p:nvSpPr>
        <p:spPr>
          <a:xfrm flipH="1">
            <a:off x="28504644" y="16173979"/>
            <a:ext cx="7156955" cy="954107"/>
          </a:xfrm>
          <a:prstGeom prst="rect">
            <a:avLst/>
          </a:prstGeom>
          <a:noFill/>
        </p:spPr>
        <p:txBody>
          <a:bodyPr wrap="square" rtlCol="0">
            <a:spAutoFit/>
          </a:bodyPr>
          <a:lstStyle/>
          <a:p>
            <a:r>
              <a:rPr lang="en-US" sz="2800" b="1" dirty="0" smtClean="0"/>
              <a:t>Figure 4.</a:t>
            </a:r>
            <a:r>
              <a:rPr lang="en-US" sz="2800" dirty="0" smtClean="0"/>
              <a:t> Chromatogram of Venlafaxine solution after 27 hours.</a:t>
            </a:r>
            <a:endParaRPr lang="en-US" sz="2800" b="1" dirty="0"/>
          </a:p>
        </p:txBody>
      </p:sp>
      <p:sp>
        <p:nvSpPr>
          <p:cNvPr id="115" name="TextBox 114"/>
          <p:cNvSpPr txBox="1"/>
          <p:nvPr/>
        </p:nvSpPr>
        <p:spPr>
          <a:xfrm>
            <a:off x="19519900" y="26167783"/>
            <a:ext cx="7410194" cy="1384995"/>
          </a:xfrm>
          <a:prstGeom prst="rect">
            <a:avLst/>
          </a:prstGeom>
          <a:noFill/>
        </p:spPr>
        <p:txBody>
          <a:bodyPr wrap="square" rtlCol="0">
            <a:spAutoFit/>
          </a:bodyPr>
          <a:lstStyle/>
          <a:p>
            <a:r>
              <a:rPr lang="en-US" sz="2800" b="1" dirty="0" smtClean="0"/>
              <a:t>Figure 3.</a:t>
            </a:r>
            <a:r>
              <a:rPr lang="en-US" sz="2800" dirty="0" smtClean="0"/>
              <a:t> Chromatogram of Venlafaxine solution after 9 hours.</a:t>
            </a:r>
            <a:endParaRPr lang="en-US" sz="2800" b="1" dirty="0" smtClean="0"/>
          </a:p>
          <a:p>
            <a:endParaRPr lang="en-US" sz="2800" dirty="0"/>
          </a:p>
        </p:txBody>
      </p:sp>
      <p:sp>
        <p:nvSpPr>
          <p:cNvPr id="116" name="TextBox 115"/>
          <p:cNvSpPr txBox="1"/>
          <p:nvPr/>
        </p:nvSpPr>
        <p:spPr>
          <a:xfrm>
            <a:off x="9830588" y="22157886"/>
            <a:ext cx="7955758" cy="4524316"/>
          </a:xfrm>
          <a:prstGeom prst="rect">
            <a:avLst/>
          </a:prstGeom>
          <a:noFill/>
        </p:spPr>
        <p:txBody>
          <a:bodyPr wrap="square" rtlCol="0">
            <a:spAutoFit/>
          </a:bodyPr>
          <a:lstStyle/>
          <a:p>
            <a:pPr algn="just"/>
            <a:r>
              <a:rPr lang="en-US" sz="3600" dirty="0" smtClean="0"/>
              <a:t>Trials were run in triplicate.  One tube was a control and covered in aluminum foil to block light from reaching it.  Two other samples were set up in quartz tubes and exposed to the sun’s light.  Samples were taken at approximately 4 hour intervals.</a:t>
            </a:r>
          </a:p>
          <a:p>
            <a:endParaRPr lang="en-US" sz="3600" dirty="0"/>
          </a:p>
        </p:txBody>
      </p:sp>
      <p:sp>
        <p:nvSpPr>
          <p:cNvPr id="117" name="TextBox 116"/>
          <p:cNvSpPr txBox="1"/>
          <p:nvPr/>
        </p:nvSpPr>
        <p:spPr>
          <a:xfrm>
            <a:off x="10045700" y="20969081"/>
            <a:ext cx="7518400" cy="954107"/>
          </a:xfrm>
          <a:prstGeom prst="rect">
            <a:avLst/>
          </a:prstGeom>
          <a:noFill/>
        </p:spPr>
        <p:txBody>
          <a:bodyPr wrap="square" rtlCol="0">
            <a:spAutoFit/>
          </a:bodyPr>
          <a:lstStyle/>
          <a:p>
            <a:r>
              <a:rPr lang="en-US" sz="2800" b="1" dirty="0" smtClean="0"/>
              <a:t>Figure 1.</a:t>
            </a:r>
            <a:r>
              <a:rPr lang="en-US" sz="2800" dirty="0" smtClean="0"/>
              <a:t> Experimental set up of simulated surface water conditions.</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569</TotalTime>
  <Words>587</Words>
  <Application>Microsoft Macintosh PowerPoint</Application>
  <PresentationFormat>Custom</PresentationFormat>
  <Paragraphs>33</Paragraphs>
  <Slides>1</Slides>
  <Notes>1</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1</vt:i4>
      </vt:variant>
    </vt:vector>
  </HeadingPairs>
  <TitlesOfParts>
    <vt:vector size="3" baseType="lpstr">
      <vt:lpstr>Office Theme</vt:lpstr>
      <vt:lpstr>Macintosh HD:Users:bpkrage:Documents:Microsoft User Data:Saved Attachments:Posters Summer 08.doc!OLE_LINK4</vt:lpstr>
      <vt:lpstr>Slide 1</vt:lpstr>
    </vt:vector>
  </TitlesOfParts>
  <Company>Widget World</Company>
  <LinksUpToDate>false</LinksUpToDate>
  <SharedDoc>false</SharedDoc>
  <HyperlinksChanged>false</HyperlinksChanged>
  <AppVersion>12.0257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Benjamin Krage</dc:creator>
  <cp:lastModifiedBy>Benjamin Krage</cp:lastModifiedBy>
  <cp:revision>11</cp:revision>
  <dcterms:created xsi:type="dcterms:W3CDTF">2008-08-01T22:18:31Z</dcterms:created>
  <dcterms:modified xsi:type="dcterms:W3CDTF">2008-08-02T07:47:43Z</dcterms:modified>
</cp:coreProperties>
</file>