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notesMasterIdLst>
    <p:notesMasterId r:id="rId9"/>
  </p:notesMasterIdLst>
  <p:handoutMasterIdLst>
    <p:handoutMasterId r:id="rId10"/>
  </p:handoutMasterIdLst>
  <p:sldIdLst>
    <p:sldId id="340" r:id="rId2"/>
    <p:sldId id="341" r:id="rId3"/>
    <p:sldId id="291" r:id="rId4"/>
    <p:sldId id="344" r:id="rId5"/>
    <p:sldId id="292" r:id="rId6"/>
    <p:sldId id="346" r:id="rId7"/>
    <p:sldId id="295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6" autoAdjust="0"/>
    <p:restoredTop sz="95915" autoAdjust="0"/>
  </p:normalViewPr>
  <p:slideViewPr>
    <p:cSldViewPr>
      <p:cViewPr>
        <p:scale>
          <a:sx n="79" d="100"/>
          <a:sy n="79" d="100"/>
        </p:scale>
        <p:origin x="-2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898E0DA-709C-49B8-B317-FF778F0159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8507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762C3A3-E60F-4160-AC9F-DD676E0D1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5724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2B9CFC5-3C10-44CC-BF11-9289E785D5AA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Map to classes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185" y="1604"/>
              <a:ext cx="449" cy="299"/>
              <a:chOff x="720" y="336"/>
              <a:chExt cx="624" cy="432"/>
            </a:xfrm>
          </p:grpSpPr>
          <p:sp>
            <p:nvSpPr>
              <p:cNvPr id="12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63" y="1870"/>
              <a:ext cx="466" cy="299"/>
              <a:chOff x="912" y="2640"/>
              <a:chExt cx="672" cy="432"/>
            </a:xfrm>
          </p:grpSpPr>
          <p:sp>
            <p:nvSpPr>
              <p:cNvPr id="1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849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849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858000" y="6248400"/>
            <a:ext cx="19050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2"/>
                </a:solidFill>
                <a:latin typeface="+mn-lt"/>
              </a:defRPr>
            </a:lvl1pPr>
          </a:lstStyle>
          <a:p>
            <a:pPr>
              <a:defRPr/>
            </a:pPr>
            <a:fld id="{0B19AD6D-EA1F-4664-BCB4-E58ADB20BB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50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2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4770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017713"/>
            <a:ext cx="4495800" cy="4840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17713"/>
            <a:ext cx="4495800" cy="48402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23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61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01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1736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2576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56586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336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14313"/>
            <a:ext cx="2286000" cy="6643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14313"/>
            <a:ext cx="6705600" cy="66436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428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kumimoji="1" lang="en-US" sz="2400">
              <a:latin typeface="Tahoma" pitchFamily="34" charset="0"/>
            </a:endParaRP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2017713"/>
            <a:ext cx="9144000" cy="484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Unified Modeling Language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Sequence Diagrams</a:t>
            </a:r>
          </a:p>
          <a:p>
            <a:pPr eaLnBrk="1" hangingPunct="1"/>
            <a:r>
              <a:rPr lang="en-US" smtClean="0"/>
              <a:t>Chapter 2 (JIA)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00" name="AutoShape 6"/>
          <p:cNvSpPr>
            <a:spLocks noChangeArrowheads="1"/>
          </p:cNvSpPr>
          <p:nvPr/>
        </p:nvSpPr>
        <p:spPr bwMode="auto">
          <a:xfrm>
            <a:off x="4800600" y="2590800"/>
            <a:ext cx="228600" cy="304800"/>
          </a:xfrm>
          <a:prstGeom prst="diamond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01" name="Group 11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4103" name="Picture 5" descr="Class diagram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4" name="Rectangle 7"/>
            <p:cNvSpPr>
              <a:spLocks noChangeArrowheads="1"/>
            </p:cNvSpPr>
            <p:nvPr/>
          </p:nvSpPr>
          <p:spPr bwMode="auto">
            <a:xfrm>
              <a:off x="1584" y="672"/>
              <a:ext cx="768" cy="5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5" name="Rectangle 8"/>
            <p:cNvSpPr>
              <a:spLocks noChangeArrowheads="1"/>
            </p:cNvSpPr>
            <p:nvPr/>
          </p:nvSpPr>
          <p:spPr bwMode="auto">
            <a:xfrm>
              <a:off x="480" y="2352"/>
              <a:ext cx="864" cy="2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2016" y="1056"/>
              <a:ext cx="432" cy="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02" name="AutoShape 6"/>
          <p:cNvSpPr>
            <a:spLocks noChangeArrowheads="1"/>
          </p:cNvSpPr>
          <p:nvPr/>
        </p:nvSpPr>
        <p:spPr bwMode="auto">
          <a:xfrm>
            <a:off x="4800600" y="2590800"/>
            <a:ext cx="228600" cy="304800"/>
          </a:xfrm>
          <a:prstGeom prst="diamond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Modeling Dynamic Behavior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mtClean="0">
                <a:solidFill>
                  <a:schemeClr val="hlink"/>
                </a:solidFill>
              </a:rPr>
              <a:t>Class diagrams</a:t>
            </a:r>
            <a:r>
              <a:rPr lang="en-US" smtClean="0"/>
              <a:t> model the static structure of the system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>
                <a:solidFill>
                  <a:schemeClr val="hlink"/>
                </a:solidFill>
              </a:rPr>
              <a:t>Use cases</a:t>
            </a:r>
            <a:r>
              <a:rPr lang="en-US" smtClean="0"/>
              <a:t> capture user requirements (functional ones only)</a:t>
            </a:r>
          </a:p>
          <a:p>
            <a:pPr eaLnBrk="1" hangingPunct="1">
              <a:lnSpc>
                <a:spcPct val="80000"/>
              </a:lnSpc>
            </a:pPr>
            <a:r>
              <a:rPr lang="en-US" smtClean="0"/>
              <a:t>Here we are concerned with details about functionalities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folHlink"/>
                </a:solidFill>
              </a:rPr>
              <a:t>Actions done by/on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folHlink"/>
                </a:solidFill>
              </a:rPr>
              <a:t>Interactions among objects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>
                <a:solidFill>
                  <a:schemeClr val="folHlink"/>
                </a:solidFill>
              </a:rPr>
              <a:t>Order of events</a:t>
            </a:r>
          </a:p>
          <a:p>
            <a:pPr lvl="1" eaLnBrk="1" hangingPunct="1">
              <a:lnSpc>
                <a:spcPct val="80000"/>
              </a:lnSpc>
            </a:pPr>
            <a:endParaRPr lang="en-US" sz="2000" smtClean="0">
              <a:solidFill>
                <a:schemeClr val="folHlink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Sequence Diagrams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sz="3200" smtClean="0"/>
              <a:t>Main purpose: Define event sequences that result in some desired outcome</a:t>
            </a:r>
            <a:r>
              <a:rPr lang="en-US" sz="2400" smtClean="0"/>
              <a:t>.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Focus not on messages themselves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Focus on the order in which messages occur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Communicate:</a:t>
            </a:r>
          </a:p>
          <a:p>
            <a:pPr lvl="3" eaLnBrk="1" hangingPunct="1">
              <a:lnSpc>
                <a:spcPct val="80000"/>
              </a:lnSpc>
            </a:pPr>
            <a:r>
              <a:rPr lang="en-US" smtClean="0"/>
              <a:t>What messages are sent between a system's objects </a:t>
            </a:r>
          </a:p>
          <a:p>
            <a:pPr lvl="3" eaLnBrk="1" hangingPunct="1">
              <a:lnSpc>
                <a:spcPct val="80000"/>
              </a:lnSpc>
            </a:pPr>
            <a:r>
              <a:rPr lang="en-US" smtClean="0"/>
              <a:t>The order in which they occur.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X-axis contains the objects involved in the interaction as columns with the object initiating the interaction being the leftmost</a:t>
            </a:r>
          </a:p>
          <a:p>
            <a:pPr lvl="2" eaLnBrk="1" hangingPunct="1">
              <a:lnSpc>
                <a:spcPct val="80000"/>
              </a:lnSpc>
            </a:pPr>
            <a:r>
              <a:rPr lang="en-US" smtClean="0"/>
              <a:t>Y-axis represents time in the downward direction</a:t>
            </a:r>
            <a:endParaRPr lang="en-US" sz="3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Sequence Diagram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717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7173" name="Object 6"/>
          <p:cNvGraphicFramePr>
            <a:graphicFrameLocks noChangeAspect="1"/>
          </p:cNvGraphicFramePr>
          <p:nvPr/>
        </p:nvGraphicFramePr>
        <p:xfrm>
          <a:off x="838200" y="1905000"/>
          <a:ext cx="7696200" cy="495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5" name="Visio" r:id="rId3" imgW="5233035" imgH="4494378" progId="Visio.Drawing.11">
                  <p:embed/>
                </p:oleObj>
              </mc:Choice>
              <mc:Fallback>
                <p:oleObj name="Visio" r:id="rId3" imgW="5233035" imgH="4494378" progId="Visio.Drawing.11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905000"/>
                        <a:ext cx="7696200" cy="495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Rectangle 8"/>
          <p:cNvSpPr>
            <a:spLocks noChangeArrowheads="1"/>
          </p:cNvSpPr>
          <p:nvPr/>
        </p:nvSpPr>
        <p:spPr bwMode="auto">
          <a:xfrm>
            <a:off x="4419600" y="4724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hlink"/>
                </a:solidFill>
                <a:latin typeface="Tahoma" pitchFamily="34" charset="0"/>
              </a:rPr>
              <a:t>i.e., duration one of the methods of the object is executing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295400"/>
            <a:ext cx="4875213" cy="5160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Additional Examples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Example from </a:t>
            </a:r>
            <a:r>
              <a:rPr lang="en-US" i="1" smtClean="0"/>
              <a:t>Practical Object-Oriented Development with UML and Java</a:t>
            </a:r>
            <a:r>
              <a:rPr lang="en-US" smtClean="0"/>
              <a:t>---Chapter 7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Scenario 1: Warm food for 1 minute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Scenario 2: Warm food for 1 minute and then add a another minute as food is cooking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Scenario 3: Warm food for less than 1 minute (i.e. remove food before timer is times out)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1967</TotalTime>
  <Words>200</Words>
  <Application>Microsoft Office PowerPoint</Application>
  <PresentationFormat>On-screen Show (4:3)</PresentationFormat>
  <Paragraphs>28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Tahoma</vt:lpstr>
      <vt:lpstr>Wingdings</vt:lpstr>
      <vt:lpstr>Blends</vt:lpstr>
      <vt:lpstr>Microsoft Office Visio Drawing</vt:lpstr>
      <vt:lpstr>Unified Modeling Language</vt:lpstr>
      <vt:lpstr>PowerPoint Presentation</vt:lpstr>
      <vt:lpstr>Modeling Dynamic Behavior</vt:lpstr>
      <vt:lpstr>Sequence Diagrams</vt:lpstr>
      <vt:lpstr>Sequence Diagram</vt:lpstr>
      <vt:lpstr>PowerPoint Presentation</vt:lpstr>
      <vt:lpstr>Additional Examples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jschnepf</cp:lastModifiedBy>
  <cp:revision>623</cp:revision>
  <cp:lastPrinted>1601-01-01T00:00:00Z</cp:lastPrinted>
  <dcterms:created xsi:type="dcterms:W3CDTF">1601-01-01T00:00:00Z</dcterms:created>
  <dcterms:modified xsi:type="dcterms:W3CDTF">2011-02-06T23:00:12Z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