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930" y="11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73FA3-8C1D-4994-9E94-7C7F13EE9D1D}" type="datetimeFigureOut">
              <a:rPr lang="en-US" smtClean="0"/>
              <a:pPr/>
              <a:t>10/4/2011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DA9B3-00E8-43B5-B351-EC889C3D7B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73FA3-8C1D-4994-9E94-7C7F13EE9D1D}" type="datetimeFigureOut">
              <a:rPr lang="en-US" smtClean="0"/>
              <a:pPr/>
              <a:t>10/4/2011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DA9B3-00E8-43B5-B351-EC889C3D7B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73FA3-8C1D-4994-9E94-7C7F13EE9D1D}" type="datetimeFigureOut">
              <a:rPr lang="en-US" smtClean="0"/>
              <a:pPr/>
              <a:t>10/4/2011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DA9B3-00E8-43B5-B351-EC889C3D7B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73FA3-8C1D-4994-9E94-7C7F13EE9D1D}" type="datetimeFigureOut">
              <a:rPr lang="en-US" smtClean="0"/>
              <a:pPr/>
              <a:t>10/4/2011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DA9B3-00E8-43B5-B351-EC889C3D7B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73FA3-8C1D-4994-9E94-7C7F13EE9D1D}" type="datetimeFigureOut">
              <a:rPr lang="en-US" smtClean="0"/>
              <a:pPr/>
              <a:t>10/4/2011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DA9B3-00E8-43B5-B351-EC889C3D7B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73FA3-8C1D-4994-9E94-7C7F13EE9D1D}" type="datetimeFigureOut">
              <a:rPr lang="en-US" smtClean="0"/>
              <a:pPr/>
              <a:t>10/4/2011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DA9B3-00E8-43B5-B351-EC889C3D7B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73FA3-8C1D-4994-9E94-7C7F13EE9D1D}" type="datetimeFigureOut">
              <a:rPr lang="en-US" smtClean="0"/>
              <a:pPr/>
              <a:t>10/4/2011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DA9B3-00E8-43B5-B351-EC889C3D7B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73FA3-8C1D-4994-9E94-7C7F13EE9D1D}" type="datetimeFigureOut">
              <a:rPr lang="en-US" smtClean="0"/>
              <a:pPr/>
              <a:t>10/4/2011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DA9B3-00E8-43B5-B351-EC889C3D7B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73FA3-8C1D-4994-9E94-7C7F13EE9D1D}" type="datetimeFigureOut">
              <a:rPr lang="en-US" smtClean="0"/>
              <a:pPr/>
              <a:t>10/4/2011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DA9B3-00E8-43B5-B351-EC889C3D7B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73FA3-8C1D-4994-9E94-7C7F13EE9D1D}" type="datetimeFigureOut">
              <a:rPr lang="en-US" smtClean="0"/>
              <a:pPr/>
              <a:t>10/4/2011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DA9B3-00E8-43B5-B351-EC889C3D7B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73FA3-8C1D-4994-9E94-7C7F13EE9D1D}" type="datetimeFigureOut">
              <a:rPr lang="en-US" smtClean="0"/>
              <a:pPr/>
              <a:t>10/4/2011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DA9B3-00E8-43B5-B351-EC889C3D7B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73FA3-8C1D-4994-9E94-7C7F13EE9D1D}" type="datetimeFigureOut">
              <a:rPr lang="en-US" smtClean="0"/>
              <a:pPr/>
              <a:t>10/4/2011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DA9B3-00E8-43B5-B351-EC889C3D7B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3" name="Straight Connector 72"/>
          <p:cNvCxnSpPr/>
          <p:nvPr/>
        </p:nvCxnSpPr>
        <p:spPr>
          <a:xfrm>
            <a:off x="2828814" y="3286783"/>
            <a:ext cx="0" cy="61362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806707" y="3009073"/>
            <a:ext cx="847725" cy="26670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006513" y="3018598"/>
            <a:ext cx="800194" cy="25717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006513" y="2395123"/>
            <a:ext cx="0" cy="61362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810204" y="3347397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3591477" y="4085069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2242142" y="2408573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984942" y="3068138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1826873" y="2032285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3970044" y="4304242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H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664346" y="3900403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H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296655" y="4304242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H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132920" y="2568488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H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072797" y="677030"/>
            <a:ext cx="44953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Drawing Chair Conformations of </a:t>
            </a:r>
            <a:r>
              <a:rPr lang="en-US" b="1" dirty="0" err="1" smtClean="0"/>
              <a:t>Cyclohexane</a:t>
            </a:r>
            <a:endParaRPr lang="en-US" b="1" dirty="0" smtClean="0"/>
          </a:p>
          <a:p>
            <a:pPr algn="ctr"/>
            <a:endParaRPr lang="en-US" dirty="0"/>
          </a:p>
          <a:p>
            <a:pPr algn="ctr"/>
            <a:r>
              <a:rPr lang="en-US" dirty="0" smtClean="0"/>
              <a:t>Follow the following steps sequentially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603492" y="5069736"/>
            <a:ext cx="53250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 smtClean="0"/>
              <a:t>Draw 2 horizontal dotted lines to contain structure.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Draw left end (</a:t>
            </a:r>
            <a:r>
              <a:rPr lang="en-US" sz="1200" b="1" dirty="0" smtClean="0">
                <a:solidFill>
                  <a:srgbClr val="FF0000"/>
                </a:solidFill>
              </a:rPr>
              <a:t>red</a:t>
            </a:r>
            <a:r>
              <a:rPr lang="en-US" sz="1200" dirty="0" smtClean="0"/>
              <a:t>)  as shown.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Draw two parallel lines (</a:t>
            </a:r>
            <a:r>
              <a:rPr lang="en-US" sz="1200" b="1" dirty="0" smtClean="0"/>
              <a:t>black</a:t>
            </a:r>
            <a:r>
              <a:rPr lang="en-US" sz="1200" dirty="0" smtClean="0"/>
              <a:t>)  </a:t>
            </a:r>
            <a:r>
              <a:rPr lang="en-US" sz="1200" dirty="0" smtClean="0"/>
              <a:t>from left end as shown</a:t>
            </a:r>
            <a:endParaRPr lang="en-US" sz="1200" dirty="0" smtClean="0"/>
          </a:p>
          <a:p>
            <a:pPr marL="228600" indent="-228600">
              <a:buAutoNum type="arabicPeriod"/>
            </a:pPr>
            <a:r>
              <a:rPr lang="en-US" sz="1200" dirty="0" smtClean="0"/>
              <a:t>Draw right </a:t>
            </a:r>
            <a:r>
              <a:rPr lang="en-US" sz="1200" dirty="0" smtClean="0"/>
              <a:t>end (</a:t>
            </a:r>
            <a:r>
              <a:rPr lang="en-US" sz="1200" b="1" dirty="0" smtClean="0">
                <a:solidFill>
                  <a:srgbClr val="00B050"/>
                </a:solidFill>
              </a:rPr>
              <a:t>green</a:t>
            </a:r>
            <a:r>
              <a:rPr lang="en-US" sz="1200" dirty="0" smtClean="0"/>
              <a:t>) with lines parallel to red </a:t>
            </a:r>
            <a:r>
              <a:rPr lang="en-US" sz="1200" dirty="0" smtClean="0"/>
              <a:t>lines 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From </a:t>
            </a:r>
            <a:r>
              <a:rPr lang="en-US" sz="1200" dirty="0" smtClean="0"/>
              <a:t>the C atoms at the left and right end, draw a line (</a:t>
            </a:r>
            <a:r>
              <a:rPr lang="en-US" sz="1200" b="1" dirty="0" smtClean="0">
                <a:solidFill>
                  <a:srgbClr val="7030A0"/>
                </a:solidFill>
              </a:rPr>
              <a:t>purple</a:t>
            </a:r>
            <a:r>
              <a:rPr lang="en-US" sz="1200" dirty="0" smtClean="0"/>
              <a:t>)  up from the C atom pointing up and a line down from the C atom pointing down for axial Hs.  Finish drawing vertical lines alternating them up and down for the remaining axial Hs.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Draw </a:t>
            </a:r>
            <a:r>
              <a:rPr lang="en-US" sz="1200" dirty="0" err="1" smtClean="0"/>
              <a:t>horizonal</a:t>
            </a:r>
            <a:r>
              <a:rPr lang="en-US" sz="1200" dirty="0" smtClean="0"/>
              <a:t> lines  (</a:t>
            </a:r>
            <a:r>
              <a:rPr lang="en-US" sz="1200" b="1" dirty="0" smtClean="0">
                <a:solidFill>
                  <a:srgbClr val="FFC000"/>
                </a:solidFill>
              </a:rPr>
              <a:t>orange</a:t>
            </a:r>
            <a:r>
              <a:rPr lang="en-US" sz="1200" dirty="0" smtClean="0"/>
              <a:t>) parallel to the C-C bond </a:t>
            </a:r>
            <a:r>
              <a:rPr lang="en-US" sz="1200" b="1" dirty="0" smtClean="0"/>
              <a:t>one</a:t>
            </a:r>
            <a:r>
              <a:rPr lang="en-US" sz="1200" dirty="0" smtClean="0"/>
              <a:t> away from it  representing the equatorial </a:t>
            </a:r>
            <a:r>
              <a:rPr lang="en-US" sz="1200" dirty="0" err="1" smtClean="0"/>
              <a:t>Hs</a:t>
            </a:r>
            <a:r>
              <a:rPr lang="en-US" sz="1200" dirty="0" smtClean="0"/>
              <a:t>.    </a:t>
            </a:r>
            <a:endParaRPr lang="en-US" sz="1200" dirty="0"/>
          </a:p>
        </p:txBody>
      </p:sp>
      <p:cxnSp>
        <p:nvCxnSpPr>
          <p:cNvPr id="42" name="Straight Connector 41"/>
          <p:cNvCxnSpPr/>
          <p:nvPr/>
        </p:nvCxnSpPr>
        <p:spPr>
          <a:xfrm>
            <a:off x="1027660" y="3021071"/>
            <a:ext cx="4585669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1149410" y="3814678"/>
            <a:ext cx="4585669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 flipV="1">
            <a:off x="1991341" y="3008743"/>
            <a:ext cx="471514" cy="79002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 flipV="1">
            <a:off x="3654432" y="3008743"/>
            <a:ext cx="471514" cy="79002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3308848" y="3541588"/>
            <a:ext cx="800194" cy="257175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2461123" y="3532063"/>
            <a:ext cx="847725" cy="26670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4125946" y="3795628"/>
            <a:ext cx="0" cy="61362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2461123" y="3807297"/>
            <a:ext cx="0" cy="61362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3647964" y="2395453"/>
            <a:ext cx="0" cy="61362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3297388" y="2928853"/>
            <a:ext cx="0" cy="61362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3489964" y="2040129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H</a:t>
            </a:r>
            <a:endParaRPr lang="en-US" dirty="0">
              <a:solidFill>
                <a:srgbClr val="7030A0"/>
              </a:solidFill>
            </a:endParaRPr>
          </a:p>
        </p:txBody>
      </p:sp>
      <p:cxnSp>
        <p:nvCxnSpPr>
          <p:cNvPr id="75" name="Straight Connector 74"/>
          <p:cNvCxnSpPr/>
          <p:nvPr/>
        </p:nvCxnSpPr>
        <p:spPr>
          <a:xfrm flipV="1">
            <a:off x="1264547" y="3021071"/>
            <a:ext cx="713641" cy="224251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V="1">
            <a:off x="4123298" y="3583046"/>
            <a:ext cx="713641" cy="224251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1764411" y="3555378"/>
            <a:ext cx="709602" cy="254702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3654432" y="2990620"/>
            <a:ext cx="709602" cy="254702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H="1" flipV="1">
            <a:off x="3284186" y="3568716"/>
            <a:ext cx="411556" cy="595356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H="1" flipV="1">
            <a:off x="2440824" y="2706185"/>
            <a:ext cx="371483" cy="546619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1456642" y="3408927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4317547" y="3091107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51" grpId="0"/>
      <p:bldP spid="52" grpId="0"/>
      <p:bldP spid="53" grpId="0"/>
      <p:bldP spid="55" grpId="0"/>
      <p:bldP spid="56" grpId="0"/>
      <p:bldP spid="57" grpId="0"/>
      <p:bldP spid="59" grpId="0"/>
      <p:bldP spid="74" grpId="0"/>
      <p:bldP spid="81" grpId="0"/>
      <p:bldP spid="8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 flipV="1">
            <a:off x="2710567" y="3869640"/>
            <a:ext cx="962025" cy="276225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3196342" y="3183840"/>
            <a:ext cx="847725" cy="26670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6200000" flipV="1">
            <a:off x="2220030" y="3664852"/>
            <a:ext cx="838200" cy="18097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6200000" flipV="1">
            <a:off x="3767842" y="3441015"/>
            <a:ext cx="762000" cy="228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529592" y="3326715"/>
            <a:ext cx="657225" cy="123825"/>
          </a:xfrm>
          <a:prstGeom prst="line">
            <a:avLst/>
          </a:prstGeom>
          <a:ln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672592" y="3869640"/>
            <a:ext cx="600075" cy="76200"/>
          </a:xfrm>
          <a:prstGeom prst="line">
            <a:avLst/>
          </a:prstGeom>
          <a:ln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3891667" y="4317315"/>
            <a:ext cx="762000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>
            <a:off x="3301117" y="3450540"/>
            <a:ext cx="762000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2358142" y="4545915"/>
            <a:ext cx="762000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2167642" y="2964765"/>
            <a:ext cx="762000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2824867" y="3841065"/>
            <a:ext cx="762000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>
            <a:off x="3663067" y="2793315"/>
            <a:ext cx="762000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4263142" y="3860115"/>
            <a:ext cx="542925" cy="9525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034542" y="3174315"/>
            <a:ext cx="542925" cy="66675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16200000" flipH="1">
            <a:off x="3605917" y="3945839"/>
            <a:ext cx="352425" cy="219075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2223276" y="4079190"/>
            <a:ext cx="542925" cy="66675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2032776" y="3336240"/>
            <a:ext cx="542925" cy="9525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16200000" flipH="1">
            <a:off x="2910592" y="3155264"/>
            <a:ext cx="352425" cy="219075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1305687" y="1027267"/>
            <a:ext cx="44953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Drawing Chair Conformations of </a:t>
            </a:r>
            <a:r>
              <a:rPr lang="en-US" b="1" dirty="0" err="1" smtClean="0"/>
              <a:t>Cyclohexane</a:t>
            </a:r>
            <a:endParaRPr lang="en-US" b="1" dirty="0" smtClean="0"/>
          </a:p>
          <a:p>
            <a:pPr algn="ctr"/>
            <a:endParaRPr lang="en-US" dirty="0"/>
          </a:p>
          <a:p>
            <a:pPr algn="ctr"/>
            <a:r>
              <a:rPr lang="en-US" dirty="0" smtClean="0"/>
              <a:t>Follow the following steps sequentially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836382" y="5419973"/>
            <a:ext cx="532503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 smtClean="0"/>
              <a:t>Draw 2 parallel  lines (</a:t>
            </a:r>
            <a:r>
              <a:rPr lang="en-US" sz="1200" b="1" dirty="0" smtClean="0"/>
              <a:t>black</a:t>
            </a:r>
            <a:r>
              <a:rPr lang="en-US" sz="1200" dirty="0" smtClean="0"/>
              <a:t>) with upward slope and offset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Add 2 more parallel lines (</a:t>
            </a:r>
            <a:r>
              <a:rPr lang="en-US" sz="1200" b="1" dirty="0" smtClean="0">
                <a:solidFill>
                  <a:srgbClr val="FF0000"/>
                </a:solidFill>
              </a:rPr>
              <a:t>red</a:t>
            </a:r>
            <a:r>
              <a:rPr lang="en-US" sz="1200" dirty="0" smtClean="0"/>
              <a:t>) upward and to the left from the left of the  bottom black line  and downward and to the right from the right of the top black line.  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Connect the </a:t>
            </a:r>
            <a:r>
              <a:rPr lang="en-US" sz="1200" b="1" dirty="0" smtClean="0">
                <a:solidFill>
                  <a:srgbClr val="FF0000"/>
                </a:solidFill>
              </a:rPr>
              <a:t>red</a:t>
            </a:r>
            <a:r>
              <a:rPr lang="en-US" sz="1200" dirty="0" smtClean="0"/>
              <a:t> and black lines as shown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From the C atoms at the left and right end, draw a line (</a:t>
            </a:r>
            <a:r>
              <a:rPr lang="en-US" sz="1200" b="1" dirty="0" smtClean="0">
                <a:solidFill>
                  <a:srgbClr val="7030A0"/>
                </a:solidFill>
              </a:rPr>
              <a:t>purple</a:t>
            </a:r>
            <a:r>
              <a:rPr lang="en-US" sz="1200" dirty="0" smtClean="0"/>
              <a:t>)  up from the C atom pointing up and a line down from the C atom pointing down for axial Hs.  Finish drawing vertical lines alternating them up and down for the remaining axial Hs.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Draw </a:t>
            </a:r>
            <a:r>
              <a:rPr lang="en-US" sz="1200" dirty="0" err="1" smtClean="0"/>
              <a:t>horizonal</a:t>
            </a:r>
            <a:r>
              <a:rPr lang="en-US" sz="1200" dirty="0" smtClean="0"/>
              <a:t> lines  (orange) parallel to the C-C bond one away from it  representing </a:t>
            </a:r>
            <a:r>
              <a:rPr lang="en-US" sz="1200" smtClean="0"/>
              <a:t>the equatorial Hs.   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820829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276</Words>
  <Application>Microsoft Office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CSB/SJU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hjakubowski</dc:creator>
  <cp:lastModifiedBy>Jakubowski, Henry</cp:lastModifiedBy>
  <cp:revision>14</cp:revision>
  <dcterms:created xsi:type="dcterms:W3CDTF">2009-11-03T22:27:21Z</dcterms:created>
  <dcterms:modified xsi:type="dcterms:W3CDTF">2011-10-04T16:26:25Z</dcterms:modified>
</cp:coreProperties>
</file>